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1" r:id="rId3"/>
    <p:sldId id="298" r:id="rId5"/>
    <p:sldId id="343" r:id="rId6"/>
    <p:sldId id="340" r:id="rId7"/>
    <p:sldId id="344" r:id="rId8"/>
    <p:sldId id="323" r:id="rId9"/>
    <p:sldId id="302" r:id="rId10"/>
    <p:sldId id="339" r:id="rId11"/>
    <p:sldId id="346" r:id="rId12"/>
    <p:sldId id="347" r:id="rId13"/>
    <p:sldId id="348" r:id="rId14"/>
    <p:sldId id="34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D7C92-2907-4189-A089-11A7B5291E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DFCC1-F207-4FF8-984B-9ED38911A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苏州全市地图，标清楚保修年限</a:t>
            </a: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)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苏州全市地图，标清楚保修年限</a:t>
            </a: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)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定位：苏州万科售后服务总包方，组织结构、跟客户间互动、凝聚员工士气、招聘优秀员工理念及怎么做？培训体系、考核；业务管理：交付外包、模拟验收；产证可以不提，提一句接受产证外包业务，以及相关业务多元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定位：苏州万科售后服务总包方，组织结构、跟客户间互动、凝聚员工士气、招聘优秀员工理念及怎么做？培训体系、考核；业务管理：交付外包、模拟验收；产证可以不提，提一句接受产证外包业务，以及相关业务多元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定位：苏州万科售后服务总包方，组织结构、跟客户间互动、凝聚员工士气、招聘优秀员工理念及怎么做？培训体系、考核；业务管理：交付外包、模拟验收；产证可以不提，提一句接受产证外包业务，以及相关业务多元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苏州全市地图，标清楚保修年限</a:t>
            </a: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)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广德浩优势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苏州全市地图，标清楚保修年限</a:t>
            </a: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)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苏州全市地图，标清楚保修年限</a:t>
            </a: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)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7B77-D4F8-4C9B-8086-48E210666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400" y="5130240"/>
            <a:ext cx="1353671" cy="1353671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6681694" y="193031"/>
            <a:ext cx="583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广德浩建筑工程管理咨询有限公司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项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15"/>
          <p:cNvSpPr>
            <a:spLocks noChangeArrowheads="1"/>
          </p:cNvSpPr>
          <p:nvPr userDrawn="1"/>
        </p:nvSpPr>
        <p:spPr bwMode="auto">
          <a:xfrm>
            <a:off x="5791182" y="4608921"/>
            <a:ext cx="6110288" cy="1366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34" tIns="45717" rIns="91434" bIns="45717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5791182" y="2819213"/>
            <a:ext cx="6110288" cy="1366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34" tIns="45717" rIns="91434" bIns="45717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5791181" y="1045975"/>
            <a:ext cx="6110288" cy="1370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34" tIns="45717" rIns="91434" bIns="45717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708632" y="835830"/>
            <a:ext cx="2843213" cy="547688"/>
            <a:chOff x="841374" y="1147762"/>
            <a:chExt cx="2843213" cy="547688"/>
          </a:xfrm>
          <a:solidFill>
            <a:schemeClr val="accent1"/>
          </a:solidFill>
        </p:grpSpPr>
        <p:sp>
          <p:nvSpPr>
            <p:cNvPr id="11" name="Freeform 7"/>
            <p:cNvSpPr/>
            <p:nvPr/>
          </p:nvSpPr>
          <p:spPr bwMode="auto">
            <a:xfrm>
              <a:off x="841374" y="1147762"/>
              <a:ext cx="82550" cy="547688"/>
            </a:xfrm>
            <a:custGeom>
              <a:avLst/>
              <a:gdLst>
                <a:gd name="T0" fmla="*/ 0 w 102"/>
                <a:gd name="T1" fmla="*/ 0 h 474"/>
                <a:gd name="T2" fmla="*/ 82550 w 102"/>
                <a:gd name="T3" fmla="*/ 124750 h 474"/>
                <a:gd name="T4" fmla="*/ 82550 w 102"/>
                <a:gd name="T5" fmla="*/ 547515 h 474"/>
                <a:gd name="T6" fmla="*/ 0 w 102"/>
                <a:gd name="T7" fmla="*/ 422765 h 474"/>
                <a:gd name="T8" fmla="*/ 0 w 102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474"/>
                <a:gd name="T17" fmla="*/ 102 w 102"/>
                <a:gd name="T18" fmla="*/ 474 h 4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474">
                  <a:moveTo>
                    <a:pt x="0" y="0"/>
                  </a:moveTo>
                  <a:lnTo>
                    <a:pt x="102" y="108"/>
                  </a:lnTo>
                  <a:lnTo>
                    <a:pt x="102" y="474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41374" y="1165225"/>
              <a:ext cx="2843213" cy="423862"/>
            </a:xfrm>
            <a:custGeom>
              <a:avLst/>
              <a:gdLst>
                <a:gd name="T0" fmla="*/ 0 w 2547"/>
                <a:gd name="T1" fmla="*/ 0 h 366"/>
                <a:gd name="T2" fmla="*/ 2843521 w 2547"/>
                <a:gd name="T3" fmla="*/ 0 h 366"/>
                <a:gd name="T4" fmla="*/ 2679407 w 2547"/>
                <a:gd name="T5" fmla="*/ 213852 h 366"/>
                <a:gd name="T6" fmla="*/ 2843521 w 2547"/>
                <a:gd name="T7" fmla="*/ 423080 h 366"/>
                <a:gd name="T8" fmla="*/ 0 w 2547"/>
                <a:gd name="T9" fmla="*/ 423080 h 366"/>
                <a:gd name="T10" fmla="*/ 0 w 2547"/>
                <a:gd name="T11" fmla="*/ 0 h 3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47"/>
                <a:gd name="T19" fmla="*/ 0 h 366"/>
                <a:gd name="T20" fmla="*/ 2547 w 2547"/>
                <a:gd name="T21" fmla="*/ 366 h 3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47" h="366">
                  <a:moveTo>
                    <a:pt x="0" y="0"/>
                  </a:moveTo>
                  <a:lnTo>
                    <a:pt x="2547" y="0"/>
                  </a:lnTo>
                  <a:lnTo>
                    <a:pt x="2400" y="185"/>
                  </a:lnTo>
                  <a:lnTo>
                    <a:pt x="2547" y="366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923924" y="1166812"/>
              <a:ext cx="1216988" cy="400103"/>
            </a:xfrm>
            <a:prstGeom prst="rect">
              <a:avLst/>
            </a:pr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5708632" y="2568388"/>
            <a:ext cx="2957513" cy="544513"/>
            <a:chOff x="841375" y="2901950"/>
            <a:chExt cx="2957513" cy="544513"/>
          </a:xfrm>
          <a:solidFill>
            <a:schemeClr val="accent1"/>
          </a:solidFill>
        </p:grpSpPr>
        <p:sp>
          <p:nvSpPr>
            <p:cNvPr id="15" name="Freeform 6"/>
            <p:cNvSpPr/>
            <p:nvPr/>
          </p:nvSpPr>
          <p:spPr bwMode="auto">
            <a:xfrm>
              <a:off x="841375" y="2901950"/>
              <a:ext cx="82550" cy="544513"/>
            </a:xfrm>
            <a:custGeom>
              <a:avLst/>
              <a:gdLst>
                <a:gd name="T0" fmla="*/ 0 w 102"/>
                <a:gd name="T1" fmla="*/ 0 h 474"/>
                <a:gd name="T2" fmla="*/ 82550 w 102"/>
                <a:gd name="T3" fmla="*/ 124235 h 474"/>
                <a:gd name="T4" fmla="*/ 82550 w 102"/>
                <a:gd name="T5" fmla="*/ 545253 h 474"/>
                <a:gd name="T6" fmla="*/ 0 w 102"/>
                <a:gd name="T7" fmla="*/ 421018 h 474"/>
                <a:gd name="T8" fmla="*/ 0 w 102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474"/>
                <a:gd name="T17" fmla="*/ 102 w 102"/>
                <a:gd name="T18" fmla="*/ 474 h 4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474">
                  <a:moveTo>
                    <a:pt x="0" y="0"/>
                  </a:moveTo>
                  <a:lnTo>
                    <a:pt x="102" y="108"/>
                  </a:lnTo>
                  <a:lnTo>
                    <a:pt x="102" y="474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841375" y="2919413"/>
              <a:ext cx="2957513" cy="420687"/>
            </a:xfrm>
            <a:custGeom>
              <a:avLst/>
              <a:gdLst>
                <a:gd name="T0" fmla="*/ 0 w 2649"/>
                <a:gd name="T1" fmla="*/ 0 h 366"/>
                <a:gd name="T2" fmla="*/ 2957350 w 2649"/>
                <a:gd name="T3" fmla="*/ 0 h 366"/>
                <a:gd name="T4" fmla="*/ 2793239 w 2649"/>
                <a:gd name="T5" fmla="*/ 213858 h 366"/>
                <a:gd name="T6" fmla="*/ 2957350 w 2649"/>
                <a:gd name="T7" fmla="*/ 420817 h 366"/>
                <a:gd name="T8" fmla="*/ 0 w 2649"/>
                <a:gd name="T9" fmla="*/ 420817 h 366"/>
                <a:gd name="T10" fmla="*/ 0 w 2649"/>
                <a:gd name="T11" fmla="*/ 0 h 3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49"/>
                <a:gd name="T19" fmla="*/ 0 h 366"/>
                <a:gd name="T20" fmla="*/ 2649 w 2649"/>
                <a:gd name="T21" fmla="*/ 366 h 3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49" h="366">
                  <a:moveTo>
                    <a:pt x="0" y="0"/>
                  </a:moveTo>
                  <a:lnTo>
                    <a:pt x="2649" y="0"/>
                  </a:lnTo>
                  <a:lnTo>
                    <a:pt x="2502" y="186"/>
                  </a:lnTo>
                  <a:lnTo>
                    <a:pt x="2649" y="366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TextBox 12"/>
            <p:cNvSpPr txBox="1"/>
            <p:nvPr/>
          </p:nvSpPr>
          <p:spPr>
            <a:xfrm>
              <a:off x="923925" y="2924944"/>
              <a:ext cx="1216988" cy="400103"/>
            </a:xfrm>
            <a:prstGeom prst="rect">
              <a:avLst/>
            </a:pr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5708631" y="4354710"/>
            <a:ext cx="2957513" cy="544513"/>
            <a:chOff x="841375" y="4712295"/>
            <a:chExt cx="2957513" cy="544513"/>
          </a:xfrm>
        </p:grpSpPr>
        <p:sp>
          <p:nvSpPr>
            <p:cNvPr id="19" name="Freeform 14"/>
            <p:cNvSpPr/>
            <p:nvPr/>
          </p:nvSpPr>
          <p:spPr bwMode="auto">
            <a:xfrm>
              <a:off x="841375" y="4712295"/>
              <a:ext cx="82550" cy="544513"/>
            </a:xfrm>
            <a:custGeom>
              <a:avLst/>
              <a:gdLst>
                <a:gd name="T0" fmla="*/ 0 w 102"/>
                <a:gd name="T1" fmla="*/ 0 h 474"/>
                <a:gd name="T2" fmla="*/ 82550 w 102"/>
                <a:gd name="T3" fmla="*/ 124235 h 474"/>
                <a:gd name="T4" fmla="*/ 82550 w 102"/>
                <a:gd name="T5" fmla="*/ 545253 h 474"/>
                <a:gd name="T6" fmla="*/ 0 w 102"/>
                <a:gd name="T7" fmla="*/ 421018 h 474"/>
                <a:gd name="T8" fmla="*/ 0 w 102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474"/>
                <a:gd name="T17" fmla="*/ 102 w 102"/>
                <a:gd name="T18" fmla="*/ 474 h 4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474">
                  <a:moveTo>
                    <a:pt x="0" y="0"/>
                  </a:moveTo>
                  <a:lnTo>
                    <a:pt x="102" y="108"/>
                  </a:lnTo>
                  <a:lnTo>
                    <a:pt x="102" y="474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C898"/>
                </a:gs>
                <a:gs pos="0">
                  <a:srgbClr val="04B5EC"/>
                </a:gs>
              </a:gsLst>
              <a:lin ang="0" scaled="1"/>
              <a:tileRect/>
            </a:gradFill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841375" y="4729758"/>
              <a:ext cx="2957513" cy="420687"/>
            </a:xfrm>
            <a:custGeom>
              <a:avLst/>
              <a:gdLst>
                <a:gd name="T0" fmla="*/ 0 w 2649"/>
                <a:gd name="T1" fmla="*/ 0 h 366"/>
                <a:gd name="T2" fmla="*/ 2957350 w 2649"/>
                <a:gd name="T3" fmla="*/ 0 h 366"/>
                <a:gd name="T4" fmla="*/ 2793239 w 2649"/>
                <a:gd name="T5" fmla="*/ 213858 h 366"/>
                <a:gd name="T6" fmla="*/ 2957350 w 2649"/>
                <a:gd name="T7" fmla="*/ 420817 h 366"/>
                <a:gd name="T8" fmla="*/ 0 w 2649"/>
                <a:gd name="T9" fmla="*/ 420817 h 366"/>
                <a:gd name="T10" fmla="*/ 0 w 2649"/>
                <a:gd name="T11" fmla="*/ 0 h 3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49"/>
                <a:gd name="T19" fmla="*/ 0 h 366"/>
                <a:gd name="T20" fmla="*/ 2649 w 2649"/>
                <a:gd name="T21" fmla="*/ 366 h 3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49" h="366">
                  <a:moveTo>
                    <a:pt x="0" y="0"/>
                  </a:moveTo>
                  <a:lnTo>
                    <a:pt x="2649" y="0"/>
                  </a:lnTo>
                  <a:lnTo>
                    <a:pt x="2502" y="186"/>
                  </a:lnTo>
                  <a:lnTo>
                    <a:pt x="2649" y="366"/>
                  </a:lnTo>
                  <a:lnTo>
                    <a:pt x="0" y="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923925" y="4750395"/>
              <a:ext cx="1216988" cy="400103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百分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/>
          <p:nvPr userDrawn="1"/>
        </p:nvSpPr>
        <p:spPr bwMode="auto">
          <a:xfrm>
            <a:off x="3043238" y="2270024"/>
            <a:ext cx="3282950" cy="3282950"/>
          </a:xfrm>
          <a:custGeom>
            <a:avLst/>
            <a:gdLst>
              <a:gd name="T0" fmla="*/ 1641475 w 4042"/>
              <a:gd name="T1" fmla="*/ 0 h 4042"/>
              <a:gd name="T2" fmla="*/ 3282950 w 4042"/>
              <a:gd name="T3" fmla="*/ 1641476 h 4042"/>
              <a:gd name="T4" fmla="*/ 1641475 w 4042"/>
              <a:gd name="T5" fmla="*/ 3282951 h 4042"/>
              <a:gd name="T6" fmla="*/ 0 w 4042"/>
              <a:gd name="T7" fmla="*/ 1641476 h 4042"/>
              <a:gd name="T8" fmla="*/ 1641475 w 4042"/>
              <a:gd name="T9" fmla="*/ 0 h 40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2"/>
              <a:gd name="T16" fmla="*/ 0 h 4042"/>
              <a:gd name="T17" fmla="*/ 4042 w 4042"/>
              <a:gd name="T18" fmla="*/ 4042 h 40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2" h="4042">
                <a:moveTo>
                  <a:pt x="2021" y="0"/>
                </a:moveTo>
                <a:lnTo>
                  <a:pt x="4042" y="2021"/>
                </a:lnTo>
                <a:lnTo>
                  <a:pt x="2021" y="4042"/>
                </a:lnTo>
                <a:lnTo>
                  <a:pt x="0" y="2021"/>
                </a:lnTo>
                <a:lnTo>
                  <a:pt x="20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Freeform 7"/>
          <p:cNvSpPr/>
          <p:nvPr userDrawn="1"/>
        </p:nvSpPr>
        <p:spPr bwMode="auto">
          <a:xfrm>
            <a:off x="5243513" y="1501674"/>
            <a:ext cx="2328862" cy="2328862"/>
          </a:xfrm>
          <a:custGeom>
            <a:avLst/>
            <a:gdLst>
              <a:gd name="T0" fmla="*/ 1164024 w 2867"/>
              <a:gd name="T1" fmla="*/ 0 h 2867"/>
              <a:gd name="T2" fmla="*/ 2328861 w 2867"/>
              <a:gd name="T3" fmla="*/ 1164838 h 2867"/>
              <a:gd name="T4" fmla="*/ 1164024 w 2867"/>
              <a:gd name="T5" fmla="*/ 2328863 h 2867"/>
              <a:gd name="T6" fmla="*/ 0 w 2867"/>
              <a:gd name="T7" fmla="*/ 1164838 h 2867"/>
              <a:gd name="T8" fmla="*/ 1164024 w 2867"/>
              <a:gd name="T9" fmla="*/ 0 h 28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67"/>
              <a:gd name="T16" fmla="*/ 0 h 2867"/>
              <a:gd name="T17" fmla="*/ 2867 w 2867"/>
              <a:gd name="T18" fmla="*/ 2867 h 286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67" h="2867">
                <a:moveTo>
                  <a:pt x="1433" y="0"/>
                </a:moveTo>
                <a:lnTo>
                  <a:pt x="2867" y="1434"/>
                </a:lnTo>
                <a:lnTo>
                  <a:pt x="1433" y="2867"/>
                </a:lnTo>
                <a:lnTo>
                  <a:pt x="0" y="1434"/>
                </a:lnTo>
                <a:lnTo>
                  <a:pt x="1433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91434" tIns="45717" rIns="91434" bIns="45717"/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8"/>
          <p:cNvSpPr/>
          <p:nvPr userDrawn="1"/>
        </p:nvSpPr>
        <p:spPr bwMode="auto">
          <a:xfrm>
            <a:off x="5419726" y="3992461"/>
            <a:ext cx="1971675" cy="1971675"/>
          </a:xfrm>
          <a:custGeom>
            <a:avLst/>
            <a:gdLst>
              <a:gd name="T0" fmla="*/ 985431 w 2427"/>
              <a:gd name="T1" fmla="*/ 0 h 2427"/>
              <a:gd name="T2" fmla="*/ 1971675 w 2427"/>
              <a:gd name="T3" fmla="*/ 986244 h 2427"/>
              <a:gd name="T4" fmla="*/ 985431 w 2427"/>
              <a:gd name="T5" fmla="*/ 1971675 h 2427"/>
              <a:gd name="T6" fmla="*/ 0 w 2427"/>
              <a:gd name="T7" fmla="*/ 986244 h 2427"/>
              <a:gd name="T8" fmla="*/ 985431 w 2427"/>
              <a:gd name="T9" fmla="*/ 0 h 24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27"/>
              <a:gd name="T16" fmla="*/ 0 h 2427"/>
              <a:gd name="T17" fmla="*/ 2427 w 2427"/>
              <a:gd name="T18" fmla="*/ 2427 h 24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27" h="2427">
                <a:moveTo>
                  <a:pt x="1213" y="0"/>
                </a:moveTo>
                <a:lnTo>
                  <a:pt x="2427" y="1214"/>
                </a:lnTo>
                <a:lnTo>
                  <a:pt x="1213" y="2427"/>
                </a:lnTo>
                <a:lnTo>
                  <a:pt x="0" y="1214"/>
                </a:lnTo>
                <a:lnTo>
                  <a:pt x="1213" y="0"/>
                </a:lnTo>
                <a:close/>
              </a:path>
            </a:pathLst>
          </a:cu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6489700" y="3085999"/>
            <a:ext cx="1654175" cy="1652587"/>
          </a:xfrm>
          <a:custGeom>
            <a:avLst/>
            <a:gdLst>
              <a:gd name="T0" fmla="*/ 827201 w 2587"/>
              <a:gd name="T1" fmla="*/ 0 h 2586"/>
              <a:gd name="T2" fmla="*/ 1653762 w 2587"/>
              <a:gd name="T3" fmla="*/ 826257 h 2586"/>
              <a:gd name="T4" fmla="*/ 827201 w 2587"/>
              <a:gd name="T5" fmla="*/ 1652513 h 2586"/>
              <a:gd name="T6" fmla="*/ 0 w 2587"/>
              <a:gd name="T7" fmla="*/ 826257 h 2586"/>
              <a:gd name="T8" fmla="*/ 827201 w 2587"/>
              <a:gd name="T9" fmla="*/ 0 h 25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87"/>
              <a:gd name="T16" fmla="*/ 0 h 2586"/>
              <a:gd name="T17" fmla="*/ 2587 w 2587"/>
              <a:gd name="T18" fmla="*/ 2586 h 25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87" h="2586">
                <a:moveTo>
                  <a:pt x="1294" y="0"/>
                </a:moveTo>
                <a:lnTo>
                  <a:pt x="2587" y="1293"/>
                </a:lnTo>
                <a:lnTo>
                  <a:pt x="1294" y="2586"/>
                </a:lnTo>
                <a:lnTo>
                  <a:pt x="0" y="1293"/>
                </a:lnTo>
                <a:lnTo>
                  <a:pt x="1294" y="0"/>
                </a:lnTo>
                <a:close/>
              </a:path>
            </a:pathLst>
          </a:custGeom>
          <a:solidFill>
            <a:srgbClr val="00C88A"/>
          </a:solidFill>
          <a:ln>
            <a:noFill/>
          </a:ln>
        </p:spPr>
        <p:txBody>
          <a:bodyPr lIns="91434" tIns="45717" rIns="91434" bIns="45717"/>
          <a:lstStyle/>
          <a:p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>
            <a:cxnSpLocks noChangeShapeType="1"/>
          </p:cNvCxnSpPr>
          <p:nvPr userDrawn="1"/>
        </p:nvCxnSpPr>
        <p:spPr bwMode="auto">
          <a:xfrm>
            <a:off x="7572375" y="2666899"/>
            <a:ext cx="3671888" cy="0"/>
          </a:xfrm>
          <a:prstGeom prst="line">
            <a:avLst/>
          </a:prstGeom>
          <a:noFill/>
          <a:ln w="9525" algn="ctr">
            <a:solidFill>
              <a:srgbClr val="0091C4"/>
            </a:solidFill>
            <a:round/>
          </a:ln>
        </p:spPr>
      </p:cxnSp>
      <p:cxnSp>
        <p:nvCxnSpPr>
          <p:cNvPr id="8" name="直接连接符 7"/>
          <p:cNvCxnSpPr>
            <a:cxnSpLocks noChangeShapeType="1"/>
          </p:cNvCxnSpPr>
          <p:nvPr userDrawn="1"/>
        </p:nvCxnSpPr>
        <p:spPr bwMode="auto">
          <a:xfrm>
            <a:off x="8159750" y="3913086"/>
            <a:ext cx="3673475" cy="0"/>
          </a:xfrm>
          <a:prstGeom prst="line">
            <a:avLst/>
          </a:prstGeom>
          <a:noFill/>
          <a:ln w="9525" algn="ctr">
            <a:solidFill>
              <a:srgbClr val="0091C4"/>
            </a:solidFill>
            <a:round/>
          </a:ln>
        </p:spPr>
      </p:cxnSp>
      <p:cxnSp>
        <p:nvCxnSpPr>
          <p:cNvPr id="9" name="直接连接符 8"/>
          <p:cNvCxnSpPr>
            <a:cxnSpLocks noChangeShapeType="1"/>
          </p:cNvCxnSpPr>
          <p:nvPr userDrawn="1"/>
        </p:nvCxnSpPr>
        <p:spPr bwMode="auto">
          <a:xfrm>
            <a:off x="7394575" y="4978299"/>
            <a:ext cx="3671888" cy="0"/>
          </a:xfrm>
          <a:prstGeom prst="line">
            <a:avLst/>
          </a:prstGeom>
          <a:noFill/>
          <a:ln w="9525" algn="ctr">
            <a:solidFill>
              <a:srgbClr val="0091C4"/>
            </a:solidFill>
            <a:round/>
          </a:ln>
        </p:spPr>
      </p:cxnSp>
      <p:sp>
        <p:nvSpPr>
          <p:cNvPr id="11" name="TextBox 44"/>
          <p:cNvSpPr txBox="1"/>
          <p:nvPr userDrawn="1"/>
        </p:nvSpPr>
        <p:spPr>
          <a:xfrm>
            <a:off x="3849688" y="3735286"/>
            <a:ext cx="1668462" cy="708025"/>
          </a:xfrm>
          <a:prstGeom prst="rect">
            <a:avLst/>
          </a:prstGeom>
          <a:noFill/>
        </p:spPr>
        <p:txBody>
          <a:bodyPr lIns="91434" tIns="45717" rIns="91434" bIns="45717">
            <a:spAutoFit/>
          </a:bodyPr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45%</a:t>
            </a:r>
            <a:endParaRPr lang="en-US" altLang="zh-CN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46"/>
          <p:cNvSpPr txBox="1"/>
          <p:nvPr userDrawn="1"/>
        </p:nvSpPr>
        <p:spPr>
          <a:xfrm>
            <a:off x="5597525" y="2465286"/>
            <a:ext cx="1668463" cy="708025"/>
          </a:xfrm>
          <a:prstGeom prst="rect">
            <a:avLst/>
          </a:prstGeom>
          <a:noFill/>
        </p:spPr>
        <p:txBody>
          <a:bodyPr lIns="91434" tIns="45717" rIns="91434" bIns="45717">
            <a:spAutoFit/>
          </a:bodyPr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22%</a:t>
            </a:r>
            <a:endParaRPr lang="en-US" altLang="zh-CN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48"/>
          <p:cNvSpPr txBox="1"/>
          <p:nvPr userDrawn="1"/>
        </p:nvSpPr>
        <p:spPr>
          <a:xfrm>
            <a:off x="5597525" y="4798911"/>
            <a:ext cx="1668463" cy="646113"/>
          </a:xfrm>
          <a:prstGeom prst="rect">
            <a:avLst/>
          </a:prstGeom>
          <a:noFill/>
        </p:spPr>
        <p:txBody>
          <a:bodyPr lIns="91434" tIns="45717" rIns="91434" bIns="45717">
            <a:spAutoFit/>
          </a:bodyPr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19%</a:t>
            </a:r>
            <a:endParaRPr lang="en-US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50"/>
          <p:cNvSpPr txBox="1"/>
          <p:nvPr userDrawn="1"/>
        </p:nvSpPr>
        <p:spPr>
          <a:xfrm>
            <a:off x="6484938" y="3762274"/>
            <a:ext cx="1668462" cy="554037"/>
          </a:xfrm>
          <a:prstGeom prst="rect">
            <a:avLst/>
          </a:prstGeom>
          <a:noFill/>
        </p:spPr>
        <p:txBody>
          <a:bodyPr lIns="91434" tIns="45717" rIns="91434" bIns="45717">
            <a:spAutoFit/>
          </a:bodyPr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14%</a:t>
            </a:r>
            <a:endParaRPr lang="en-US" altLang="zh-CN" sz="29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>
            <a:cxnSpLocks noChangeShapeType="1"/>
          </p:cNvCxnSpPr>
          <p:nvPr userDrawn="1"/>
        </p:nvCxnSpPr>
        <p:spPr bwMode="auto">
          <a:xfrm>
            <a:off x="465112" y="5011069"/>
            <a:ext cx="3671888" cy="0"/>
          </a:xfrm>
          <a:prstGeom prst="line">
            <a:avLst/>
          </a:prstGeom>
          <a:noFill/>
          <a:ln w="9525" algn="ctr">
            <a:solidFill>
              <a:srgbClr val="0091C4"/>
            </a:solidFill>
            <a:round/>
          </a:ln>
        </p:spPr>
      </p:cxnSp>
      <p:sp>
        <p:nvSpPr>
          <p:cNvPr id="2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2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1" grpId="0"/>
      <p:bldP spid="13" grpId="0"/>
      <p:bldP spid="15" grpId="0"/>
      <p:bldP spid="1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柱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572350" y="1124401"/>
            <a:ext cx="5932883" cy="4091202"/>
            <a:chOff x="4427984" y="1245228"/>
            <a:chExt cx="4032448" cy="319835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004048" y="1368880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5004048" y="1698936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004048" y="2028992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04048" y="2359048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004048" y="2689104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004048" y="3019160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004048" y="3349216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04048" y="3679272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004048" y="4009328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004048" y="4339382"/>
              <a:ext cx="34563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5"/>
            <p:cNvSpPr txBox="1"/>
            <p:nvPr/>
          </p:nvSpPr>
          <p:spPr>
            <a:xfrm>
              <a:off x="4427984" y="1245228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1000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4427984" y="1568113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900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4427984" y="1890998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800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4427984" y="2213883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700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  <p:sp>
          <p:nvSpPr>
            <p:cNvPr id="18" name="TextBox 19"/>
            <p:cNvSpPr txBox="1"/>
            <p:nvPr/>
          </p:nvSpPr>
          <p:spPr>
            <a:xfrm>
              <a:off x="4427984" y="2536768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600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4427984" y="2859653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500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  <p:sp>
          <p:nvSpPr>
            <p:cNvPr id="20" name="TextBox 21"/>
            <p:cNvSpPr txBox="1"/>
            <p:nvPr/>
          </p:nvSpPr>
          <p:spPr>
            <a:xfrm>
              <a:off x="4427984" y="3182538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400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  <p:sp>
          <p:nvSpPr>
            <p:cNvPr id="21" name="TextBox 22"/>
            <p:cNvSpPr txBox="1"/>
            <p:nvPr/>
          </p:nvSpPr>
          <p:spPr>
            <a:xfrm>
              <a:off x="4427984" y="3505423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300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4427984" y="3828308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200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  <p:sp>
          <p:nvSpPr>
            <p:cNvPr id="23" name="TextBox 24"/>
            <p:cNvSpPr txBox="1"/>
            <p:nvPr/>
          </p:nvSpPr>
          <p:spPr>
            <a:xfrm>
              <a:off x="4427984" y="4151190"/>
              <a:ext cx="5760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微软雅黑" pitchFamily="34" charset="-122"/>
                </a:rPr>
                <a:t>100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微软雅黑" pitchFamily="34" charset="-122"/>
              </a:endParaRPr>
            </a:p>
          </p:txBody>
        </p:sp>
      </p:grpSp>
      <p:sp>
        <p:nvSpPr>
          <p:cNvPr id="24" name="矩形 2"/>
          <p:cNvSpPr/>
          <p:nvPr userDrawn="1"/>
        </p:nvSpPr>
        <p:spPr>
          <a:xfrm>
            <a:off x="2041403" y="3430392"/>
            <a:ext cx="259153" cy="16586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254000" dist="152400" dir="2700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64" tIns="50880" rIns="101764" bIns="5088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25" name="矩形 4"/>
          <p:cNvSpPr/>
          <p:nvPr userDrawn="1"/>
        </p:nvSpPr>
        <p:spPr>
          <a:xfrm>
            <a:off x="2839861" y="3771449"/>
            <a:ext cx="259153" cy="1317622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254000" dist="152400" dir="2700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64" tIns="50880" rIns="101764" bIns="5088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26" name="矩形 6"/>
          <p:cNvSpPr/>
          <p:nvPr userDrawn="1"/>
        </p:nvSpPr>
        <p:spPr>
          <a:xfrm>
            <a:off x="3646207" y="3195248"/>
            <a:ext cx="259153" cy="1876613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254000" dist="152400" dir="2700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64" tIns="50880" rIns="101764" bIns="5088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27" name="矩形 8"/>
          <p:cNvSpPr/>
          <p:nvPr userDrawn="1"/>
        </p:nvSpPr>
        <p:spPr>
          <a:xfrm>
            <a:off x="4473029" y="2596330"/>
            <a:ext cx="259153" cy="2475531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254000" dist="152400" dir="2700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64" tIns="50880" rIns="101764" bIns="5088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cs typeface="+mn-ea"/>
              <a:sym typeface="微软雅黑" pitchFamily="34" charset="-122"/>
            </a:endParaRPr>
          </a:p>
        </p:txBody>
      </p:sp>
      <p:sp>
        <p:nvSpPr>
          <p:cNvPr id="33" name="矩形 3"/>
          <p:cNvSpPr/>
          <p:nvPr userDrawn="1"/>
        </p:nvSpPr>
        <p:spPr>
          <a:xfrm>
            <a:off x="2514041" y="3052747"/>
            <a:ext cx="259153" cy="20363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  <a:effectLst>
            <a:outerShdw blurRad="254000" dist="152400" dir="2700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64" tIns="50880" rIns="101764" bIns="5088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矩形 5"/>
          <p:cNvSpPr/>
          <p:nvPr userDrawn="1"/>
        </p:nvSpPr>
        <p:spPr>
          <a:xfrm>
            <a:off x="3314035" y="3535591"/>
            <a:ext cx="259153" cy="15571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  <a:effectLst>
            <a:outerShdw blurRad="254000" dist="152400" dir="2700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64" tIns="50880" rIns="101764" bIns="5088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矩形 7"/>
          <p:cNvSpPr/>
          <p:nvPr userDrawn="1"/>
        </p:nvSpPr>
        <p:spPr>
          <a:xfrm>
            <a:off x="4108278" y="3644915"/>
            <a:ext cx="259153" cy="14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  <a:effectLst>
            <a:outerShdw blurRad="254000" dist="152400" dir="2700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64" tIns="50880" rIns="101764" bIns="5088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矩形 1"/>
          <p:cNvSpPr/>
          <p:nvPr userDrawn="1"/>
        </p:nvSpPr>
        <p:spPr>
          <a:xfrm>
            <a:off x="1741852" y="3771449"/>
            <a:ext cx="259153" cy="1317622"/>
          </a:xfrm>
          <a:prstGeom prst="rect">
            <a:avLst/>
          </a:prstGeom>
          <a:solidFill>
            <a:srgbClr val="00B0F0"/>
          </a:solidFill>
          <a:ln w="12700">
            <a:noFill/>
          </a:ln>
          <a:effectLst>
            <a:outerShdw blurRad="254000" dist="152400" dir="2700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764" tIns="50880" rIns="101764" bIns="5088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锥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1198662" y="5157192"/>
            <a:ext cx="1471299" cy="216024"/>
          </a:xfrm>
          <a:prstGeom prst="triangle">
            <a:avLst/>
          </a:prstGeom>
          <a:solidFill>
            <a:schemeClr val="bg2">
              <a:lumMod val="2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等腰三角形 7"/>
          <p:cNvSpPr/>
          <p:nvPr userDrawn="1"/>
        </p:nvSpPr>
        <p:spPr>
          <a:xfrm>
            <a:off x="2343005" y="4437112"/>
            <a:ext cx="1471299" cy="936104"/>
          </a:xfrm>
          <a:prstGeom prst="triangle">
            <a:avLst/>
          </a:prstGeom>
          <a:solidFill>
            <a:schemeClr val="bg2">
              <a:lumMod val="2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等腰三角形 8"/>
          <p:cNvSpPr/>
          <p:nvPr userDrawn="1"/>
        </p:nvSpPr>
        <p:spPr>
          <a:xfrm>
            <a:off x="3487349" y="3429000"/>
            <a:ext cx="1471299" cy="1944216"/>
          </a:xfrm>
          <a:prstGeom prst="triangle">
            <a:avLst/>
          </a:prstGeom>
          <a:solidFill>
            <a:schemeClr val="bg2">
              <a:lumMod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>
            <a:off x="4631692" y="2204864"/>
            <a:ext cx="1471299" cy="31683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等腰三角形 10"/>
          <p:cNvSpPr/>
          <p:nvPr userDrawn="1"/>
        </p:nvSpPr>
        <p:spPr>
          <a:xfrm>
            <a:off x="5776035" y="3773714"/>
            <a:ext cx="1471299" cy="1599502"/>
          </a:xfrm>
          <a:prstGeom prst="triangle">
            <a:avLst/>
          </a:prstGeom>
          <a:solidFill>
            <a:schemeClr val="bg2">
              <a:lumMod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2"/>
          <p:cNvSpPr txBox="1"/>
          <p:nvPr userDrawn="1"/>
        </p:nvSpPr>
        <p:spPr>
          <a:xfrm>
            <a:off x="1671258" y="4611796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3"/>
          <p:cNvSpPr txBox="1"/>
          <p:nvPr userDrawn="1"/>
        </p:nvSpPr>
        <p:spPr>
          <a:xfrm>
            <a:off x="2758695" y="3882534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4"/>
          <p:cNvSpPr txBox="1"/>
          <p:nvPr userDrawn="1"/>
        </p:nvSpPr>
        <p:spPr>
          <a:xfrm>
            <a:off x="3903039" y="2943202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5"/>
          <p:cNvSpPr txBox="1"/>
          <p:nvPr userDrawn="1"/>
        </p:nvSpPr>
        <p:spPr>
          <a:xfrm>
            <a:off x="5047382" y="1719066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3000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6"/>
          <p:cNvSpPr txBox="1"/>
          <p:nvPr userDrawn="1"/>
        </p:nvSpPr>
        <p:spPr>
          <a:xfrm>
            <a:off x="6191725" y="3250979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1500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1448594" y="4540673"/>
            <a:ext cx="216024" cy="216024"/>
          </a:xfrm>
          <a:prstGeom prst="ellipse">
            <a:avLst/>
          </a:prstGeom>
          <a:solidFill>
            <a:srgbClr val="04B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12435" y="2483250"/>
            <a:ext cx="1583581" cy="1572853"/>
            <a:chOff x="478582" y="2132856"/>
            <a:chExt cx="1782237" cy="1770163"/>
          </a:xfrm>
        </p:grpSpPr>
        <p:grpSp>
          <p:nvGrpSpPr>
            <p:cNvPr id="6" name="组合 5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8" name="椭圆形标注 7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9096"/>
                  <a:gd name="adj2" fmla="val 69529"/>
                </a:avLst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79376" y="2334760"/>
                <a:ext cx="1366352" cy="1366353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1303848" y="2833271"/>
              <a:ext cx="207905" cy="4156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txBody>
            <a:bodyPr wrap="none">
              <a:spAutoFit/>
            </a:bodyPr>
            <a:lstStyle/>
            <a:p>
              <a:pPr lvl="0"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椭圆 9"/>
          <p:cNvSpPr/>
          <p:nvPr userDrawn="1"/>
        </p:nvSpPr>
        <p:spPr>
          <a:xfrm>
            <a:off x="3574926" y="3900328"/>
            <a:ext cx="216024" cy="216024"/>
          </a:xfrm>
          <a:prstGeom prst="ellipse">
            <a:avLst/>
          </a:prstGeom>
          <a:solidFill>
            <a:srgbClr val="04B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3165826" y="4467149"/>
            <a:ext cx="1583581" cy="1572853"/>
            <a:chOff x="478582" y="2132856"/>
            <a:chExt cx="1782237" cy="1770163"/>
          </a:xfrm>
        </p:grpSpPr>
        <p:grpSp>
          <p:nvGrpSpPr>
            <p:cNvPr id="13" name="组合 12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15" name="椭圆形标注 16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-15945"/>
                  <a:gd name="adj2" fmla="val -64993"/>
                </a:avLst>
              </a:prstGeom>
              <a:noFill/>
              <a:ln>
                <a:solidFill>
                  <a:srgbClr val="00C8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81743" y="2337851"/>
                <a:ext cx="1366354" cy="1366353"/>
              </a:xfrm>
              <a:prstGeom prst="ellipse">
                <a:avLst/>
              </a:prstGeom>
              <a:solidFill>
                <a:srgbClr val="00C8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1303848" y="2833271"/>
              <a:ext cx="207905" cy="415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椭圆 16"/>
          <p:cNvSpPr/>
          <p:nvPr userDrawn="1"/>
        </p:nvSpPr>
        <p:spPr>
          <a:xfrm>
            <a:off x="5879976" y="3321033"/>
            <a:ext cx="216024" cy="216024"/>
          </a:xfrm>
          <a:prstGeom prst="ellipse">
            <a:avLst/>
          </a:prstGeom>
          <a:solidFill>
            <a:srgbClr val="04B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5231111" y="1282398"/>
            <a:ext cx="1583581" cy="1572853"/>
            <a:chOff x="478582" y="2132856"/>
            <a:chExt cx="1782237" cy="1770163"/>
          </a:xfrm>
        </p:grpSpPr>
        <p:grpSp>
          <p:nvGrpSpPr>
            <p:cNvPr id="20" name="组合 19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22" name="椭圆形标注 25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545"/>
                  <a:gd name="adj2" fmla="val 72758"/>
                </a:avLst>
              </a:prstGeom>
              <a:noFill/>
              <a:ln>
                <a:solidFill>
                  <a:srgbClr val="00C8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04983" y="2343392"/>
                <a:ext cx="1366354" cy="1366353"/>
              </a:xfrm>
              <a:prstGeom prst="ellipse">
                <a:avLst/>
              </a:prstGeom>
              <a:solidFill>
                <a:srgbClr val="00C8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303848" y="2833271"/>
              <a:ext cx="207905" cy="415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椭圆 23"/>
          <p:cNvSpPr/>
          <p:nvPr userDrawn="1"/>
        </p:nvSpPr>
        <p:spPr>
          <a:xfrm>
            <a:off x="8055289" y="3027890"/>
            <a:ext cx="216024" cy="216024"/>
          </a:xfrm>
          <a:prstGeom prst="ellipse">
            <a:avLst/>
          </a:prstGeom>
          <a:solidFill>
            <a:srgbClr val="04B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391945" y="3645024"/>
            <a:ext cx="1583581" cy="1572853"/>
            <a:chOff x="478582" y="2132856"/>
            <a:chExt cx="1782237" cy="1770163"/>
          </a:xfrm>
        </p:grpSpPr>
        <p:grpSp>
          <p:nvGrpSpPr>
            <p:cNvPr id="27" name="组合 26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29" name="椭圆形标注 34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-1593"/>
                  <a:gd name="adj2" fmla="val -72526"/>
                </a:avLst>
              </a:prstGeom>
              <a:noFill/>
              <a:ln>
                <a:solidFill>
                  <a:srgbClr val="0091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696036" y="2340741"/>
                <a:ext cx="1366353" cy="1366353"/>
              </a:xfrm>
              <a:prstGeom prst="ellipse">
                <a:avLst/>
              </a:prstGeom>
              <a:solidFill>
                <a:srgbClr val="009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1303848" y="2833271"/>
              <a:ext cx="207905" cy="415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椭圆 30"/>
          <p:cNvSpPr/>
          <p:nvPr userDrawn="1"/>
        </p:nvSpPr>
        <p:spPr>
          <a:xfrm>
            <a:off x="10593610" y="3020511"/>
            <a:ext cx="216024" cy="216024"/>
          </a:xfrm>
          <a:prstGeom prst="ellipse">
            <a:avLst/>
          </a:prstGeom>
          <a:solidFill>
            <a:srgbClr val="04B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9909831" y="1007650"/>
            <a:ext cx="1583581" cy="1572853"/>
            <a:chOff x="478582" y="2132856"/>
            <a:chExt cx="1782237" cy="1770163"/>
          </a:xfrm>
        </p:grpSpPr>
        <p:grpSp>
          <p:nvGrpSpPr>
            <p:cNvPr id="33" name="组合 32"/>
            <p:cNvGrpSpPr/>
            <p:nvPr/>
          </p:nvGrpSpPr>
          <p:grpSpPr>
            <a:xfrm>
              <a:off x="478582" y="2132856"/>
              <a:ext cx="1782237" cy="1770163"/>
              <a:chOff x="478582" y="2132856"/>
              <a:chExt cx="1782237" cy="1770163"/>
            </a:xfrm>
          </p:grpSpPr>
          <p:sp>
            <p:nvSpPr>
              <p:cNvPr id="35" name="椭圆形标注 43"/>
              <p:cNvSpPr/>
              <p:nvPr/>
            </p:nvSpPr>
            <p:spPr>
              <a:xfrm>
                <a:off x="478582" y="2132856"/>
                <a:ext cx="1782237" cy="1770163"/>
              </a:xfrm>
              <a:prstGeom prst="wedgeEllipseCallout">
                <a:avLst>
                  <a:gd name="adj1" fmla="val 545"/>
                  <a:gd name="adj2" fmla="val 69529"/>
                </a:avLst>
              </a:prstGeom>
              <a:noFill/>
              <a:ln>
                <a:solidFill>
                  <a:srgbClr val="04B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85569" y="2339356"/>
                <a:ext cx="1366354" cy="1366353"/>
              </a:xfrm>
              <a:prstGeom prst="ellipse">
                <a:avLst/>
              </a:prstGeom>
              <a:solidFill>
                <a:srgbClr val="04B5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303848" y="2833271"/>
              <a:ext cx="207905" cy="415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sp>
        <p:nvSpPr>
          <p:cNvPr id="40" name="任意多边形 1"/>
          <p:cNvSpPr/>
          <p:nvPr userDrawn="1"/>
        </p:nvSpPr>
        <p:spPr>
          <a:xfrm>
            <a:off x="-19050" y="3059490"/>
            <a:ext cx="12230100" cy="2076297"/>
          </a:xfrm>
          <a:custGeom>
            <a:avLst/>
            <a:gdLst>
              <a:gd name="connsiteX0" fmla="*/ 0 w 12230100"/>
              <a:gd name="connsiteY0" fmla="*/ 2076297 h 2076297"/>
              <a:gd name="connsiteX1" fmla="*/ 6991350 w 12230100"/>
              <a:gd name="connsiteY1" fmla="*/ 171297 h 2076297"/>
              <a:gd name="connsiteX2" fmla="*/ 12230100 w 12230100"/>
              <a:gd name="connsiteY2" fmla="*/ 209397 h 207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2076297">
                <a:moveTo>
                  <a:pt x="0" y="2076297"/>
                </a:moveTo>
                <a:cubicBezTo>
                  <a:pt x="2476500" y="1279372"/>
                  <a:pt x="4953000" y="482447"/>
                  <a:pt x="6991350" y="171297"/>
                </a:cubicBezTo>
                <a:cubicBezTo>
                  <a:pt x="9029700" y="-139853"/>
                  <a:pt x="10629900" y="34772"/>
                  <a:pt x="12230100" y="209397"/>
                </a:cubicBezTo>
              </a:path>
            </a:pathLst>
          </a:custGeom>
          <a:ln w="3175">
            <a:solidFill>
              <a:srgbClr val="04B5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7" grpId="0" animBg="1"/>
      <p:bldP spid="24" grpId="0" animBg="1"/>
      <p:bldP spid="31" grpId="0" animBg="1"/>
      <p:bldP spid="4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6118386" y="2914139"/>
            <a:ext cx="4464558" cy="0"/>
          </a:xfrm>
          <a:prstGeom prst="line">
            <a:avLst/>
          </a:prstGeom>
          <a:ln>
            <a:solidFill>
              <a:srgbClr val="00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 flipH="1">
            <a:off x="11767035" y="5723644"/>
            <a:ext cx="508894" cy="1134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45"/>
          <p:cNvSpPr txBox="1"/>
          <p:nvPr userDrawn="1"/>
        </p:nvSpPr>
        <p:spPr>
          <a:xfrm>
            <a:off x="6383238" y="4788608"/>
            <a:ext cx="356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Talents come from diligence, 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方正细圆简体" pitchFamily="2" charset="-122"/>
              <a:ea typeface="方正细圆简体" pitchFamily="2" charset="-122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and knowledge is gained by accumulation.</a:t>
            </a:r>
            <a:endParaRPr lang="en-US" altLang="zh-CN" sz="1400" b="1" spc="600" dirty="0">
              <a:solidFill>
                <a:schemeClr val="bg1">
                  <a:lumMod val="50000"/>
                </a:schemeClr>
              </a:solidFill>
              <a:latin typeface="方正细圆简体" pitchFamily="2" charset="-122"/>
              <a:ea typeface="方正细圆简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3"/>
          <p:cNvSpPr txBox="1"/>
          <p:nvPr userDrawn="1"/>
        </p:nvSpPr>
        <p:spPr>
          <a:xfrm>
            <a:off x="5553437" y="2924944"/>
            <a:ext cx="5770398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8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3"/>
          <p:cNvSpPr txBox="1"/>
          <p:nvPr userDrawn="1"/>
        </p:nvSpPr>
        <p:spPr>
          <a:xfrm>
            <a:off x="5470168" y="1556792"/>
            <a:ext cx="5770398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谢谢聆听</a:t>
            </a:r>
            <a:endParaRPr lang="zh-CN" altLang="en-US" sz="8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5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75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3788"/>
            <a:ext cx="1927499" cy="729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欢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3717032"/>
            <a:ext cx="12190413" cy="314096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Freeform 5"/>
          <p:cNvSpPr/>
          <p:nvPr userDrawn="1"/>
        </p:nvSpPr>
        <p:spPr bwMode="auto">
          <a:xfrm rot="5400000">
            <a:off x="5492283" y="991290"/>
            <a:ext cx="1284485" cy="1159135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框 3"/>
          <p:cNvSpPr txBox="1"/>
          <p:nvPr userDrawn="1"/>
        </p:nvSpPr>
        <p:spPr>
          <a:xfrm>
            <a:off x="3142878" y="4110171"/>
            <a:ext cx="5770398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WELCOME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486694" y="4509120"/>
            <a:ext cx="2592288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/>
          <p:cNvSpPr/>
          <p:nvPr userDrawn="1"/>
        </p:nvSpPr>
        <p:spPr bwMode="auto">
          <a:xfrm rot="5400000">
            <a:off x="6082379" y="2035739"/>
            <a:ext cx="1284485" cy="1159135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Freeform 5"/>
          <p:cNvSpPr/>
          <p:nvPr userDrawn="1"/>
        </p:nvSpPr>
        <p:spPr bwMode="auto">
          <a:xfrm rot="5400000">
            <a:off x="4846200" y="2019502"/>
            <a:ext cx="1284485" cy="1159135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8039422" y="4505079"/>
            <a:ext cx="2952328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1" grpId="0"/>
      <p:bldP spid="13" grpId="0" animBg="1"/>
      <p:bldP spid="1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36525"/>
            <a:ext cx="1519466" cy="552821"/>
            <a:chOff x="-14514" y="457622"/>
            <a:chExt cx="1519466" cy="552821"/>
          </a:xfrm>
          <a:solidFill>
            <a:schemeClr val="accent1"/>
          </a:solidFill>
        </p:grpSpPr>
        <p:sp>
          <p:nvSpPr>
            <p:cNvPr id="6" name="矩形 5"/>
            <p:cNvSpPr/>
            <p:nvPr userDrawn="1"/>
          </p:nvSpPr>
          <p:spPr>
            <a:xfrm>
              <a:off x="-14514" y="457622"/>
              <a:ext cx="1054327" cy="552449"/>
            </a:xfrm>
            <a:prstGeom prst="rect">
              <a:avLst/>
            </a:pr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五边形 94"/>
            <p:cNvSpPr/>
            <p:nvPr userDrawn="1"/>
          </p:nvSpPr>
          <p:spPr>
            <a:xfrm>
              <a:off x="1100139" y="457994"/>
              <a:ext cx="404813" cy="552449"/>
            </a:xfrm>
            <a:prstGeom prst="homePlate">
              <a:avLst/>
            </a:pr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176484" y="0"/>
            <a:ext cx="160020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3"/>
          <p:cNvSpPr txBox="1"/>
          <p:nvPr userDrawn="1"/>
        </p:nvSpPr>
        <p:spPr>
          <a:xfrm>
            <a:off x="4503553" y="775976"/>
            <a:ext cx="3149852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54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790560" y="1630541"/>
            <a:ext cx="27690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zh-CN" sz="36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CONTENTS</a:t>
            </a:r>
            <a:endParaRPr lang="en-US" altLang="zh-CN" sz="36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486694" y="2665507"/>
            <a:ext cx="1297399" cy="1284485"/>
            <a:chOff x="1486694" y="2665507"/>
            <a:chExt cx="1297399" cy="1284485"/>
          </a:xfrm>
        </p:grpSpPr>
        <p:sp>
          <p:nvSpPr>
            <p:cNvPr id="14" name="Freeform 5"/>
            <p:cNvSpPr/>
            <p:nvPr/>
          </p:nvSpPr>
          <p:spPr bwMode="auto">
            <a:xfrm rot="5400000">
              <a:off x="1476182" y="2728182"/>
              <a:ext cx="1284485" cy="1159135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86694" y="3047437"/>
              <a:ext cx="1297399" cy="432705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222998" y="2665507"/>
            <a:ext cx="1297399" cy="1284485"/>
            <a:chOff x="4222998" y="2665507"/>
            <a:chExt cx="1297399" cy="1284485"/>
          </a:xfrm>
        </p:grpSpPr>
        <p:sp>
          <p:nvSpPr>
            <p:cNvPr id="17" name="Freeform 5"/>
            <p:cNvSpPr/>
            <p:nvPr/>
          </p:nvSpPr>
          <p:spPr bwMode="auto">
            <a:xfrm rot="5400000">
              <a:off x="4226425" y="2728182"/>
              <a:ext cx="1284485" cy="1159135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222998" y="3078969"/>
              <a:ext cx="1297399" cy="432705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6959302" y="2689493"/>
            <a:ext cx="1297399" cy="1284485"/>
            <a:chOff x="6959302" y="2689493"/>
            <a:chExt cx="1297399" cy="1284485"/>
          </a:xfrm>
          <a:solidFill>
            <a:schemeClr val="accent1"/>
          </a:solidFill>
        </p:grpSpPr>
        <p:sp>
          <p:nvSpPr>
            <p:cNvPr id="20" name="Freeform 5"/>
            <p:cNvSpPr/>
            <p:nvPr/>
          </p:nvSpPr>
          <p:spPr bwMode="auto">
            <a:xfrm rot="5400000">
              <a:off x="6967655" y="2752168"/>
              <a:ext cx="1284485" cy="1159135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959302" y="3068303"/>
              <a:ext cx="1297399" cy="432705"/>
            </a:xfrm>
            <a:prstGeom prst="rect">
              <a:avLst/>
            </a:pr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9485558" y="2632874"/>
            <a:ext cx="1297399" cy="1284485"/>
            <a:chOff x="9479582" y="2562069"/>
            <a:chExt cx="1297399" cy="1284485"/>
          </a:xfrm>
          <a:solidFill>
            <a:schemeClr val="accent1"/>
          </a:solidFill>
        </p:grpSpPr>
        <p:sp>
          <p:nvSpPr>
            <p:cNvPr id="23" name="Freeform 5"/>
            <p:cNvSpPr/>
            <p:nvPr/>
          </p:nvSpPr>
          <p:spPr bwMode="auto">
            <a:xfrm rot="5400000">
              <a:off x="9456528" y="2624744"/>
              <a:ext cx="1284485" cy="1159135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479582" y="2996952"/>
              <a:ext cx="1297399" cy="432705"/>
            </a:xfrm>
            <a:prstGeom prst="rect">
              <a:avLst/>
            </a:pr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2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" name="任意多边形 2"/>
          <p:cNvSpPr/>
          <p:nvPr userDrawn="1"/>
        </p:nvSpPr>
        <p:spPr>
          <a:xfrm rot="198227">
            <a:off x="-49555" y="2954307"/>
            <a:ext cx="12256069" cy="865720"/>
          </a:xfrm>
          <a:custGeom>
            <a:avLst/>
            <a:gdLst>
              <a:gd name="connsiteX0" fmla="*/ 20526 w 12256069"/>
              <a:gd name="connsiteY0" fmla="*/ 79640 h 865720"/>
              <a:gd name="connsiteX1" fmla="*/ 165669 w 12256069"/>
              <a:gd name="connsiteY1" fmla="*/ 253811 h 865720"/>
              <a:gd name="connsiteX2" fmla="*/ 1239726 w 12256069"/>
              <a:gd name="connsiteY2" fmla="*/ 863411 h 865720"/>
              <a:gd name="connsiteX3" fmla="*/ 2995955 w 12256069"/>
              <a:gd name="connsiteY3" fmla="*/ 7068 h 865720"/>
              <a:gd name="connsiteX4" fmla="*/ 4636069 w 12256069"/>
              <a:gd name="connsiteY4" fmla="*/ 544097 h 865720"/>
              <a:gd name="connsiteX5" fmla="*/ 6029441 w 12256069"/>
              <a:gd name="connsiteY5" fmla="*/ 573125 h 865720"/>
              <a:gd name="connsiteX6" fmla="*/ 7234126 w 12256069"/>
              <a:gd name="connsiteY6" fmla="*/ 7068 h 865720"/>
              <a:gd name="connsiteX7" fmla="*/ 8627498 w 12256069"/>
              <a:gd name="connsiteY7" fmla="*/ 457011 h 865720"/>
              <a:gd name="connsiteX8" fmla="*/ 9875726 w 12256069"/>
              <a:gd name="connsiteY8" fmla="*/ 7068 h 865720"/>
              <a:gd name="connsiteX9" fmla="*/ 11225555 w 12256069"/>
              <a:gd name="connsiteY9" fmla="*/ 195754 h 865720"/>
              <a:gd name="connsiteX10" fmla="*/ 11835155 w 12256069"/>
              <a:gd name="connsiteY10" fmla="*/ 384440 h 865720"/>
              <a:gd name="connsiteX11" fmla="*/ 12256069 w 12256069"/>
              <a:gd name="connsiteY11" fmla="*/ 398954 h 86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56069" h="865720">
                <a:moveTo>
                  <a:pt x="20526" y="79640"/>
                </a:moveTo>
                <a:cubicBezTo>
                  <a:pt x="-8503" y="101411"/>
                  <a:pt x="-37531" y="123183"/>
                  <a:pt x="165669" y="253811"/>
                </a:cubicBezTo>
                <a:cubicBezTo>
                  <a:pt x="368869" y="384440"/>
                  <a:pt x="768012" y="904535"/>
                  <a:pt x="1239726" y="863411"/>
                </a:cubicBezTo>
                <a:cubicBezTo>
                  <a:pt x="1711440" y="822287"/>
                  <a:pt x="2429898" y="60287"/>
                  <a:pt x="2995955" y="7068"/>
                </a:cubicBezTo>
                <a:cubicBezTo>
                  <a:pt x="3562012" y="-46151"/>
                  <a:pt x="4130488" y="449754"/>
                  <a:pt x="4636069" y="544097"/>
                </a:cubicBezTo>
                <a:cubicBezTo>
                  <a:pt x="5141650" y="638440"/>
                  <a:pt x="5596432" y="662630"/>
                  <a:pt x="6029441" y="573125"/>
                </a:cubicBezTo>
                <a:cubicBezTo>
                  <a:pt x="6462450" y="483620"/>
                  <a:pt x="6801117" y="26420"/>
                  <a:pt x="7234126" y="7068"/>
                </a:cubicBezTo>
                <a:cubicBezTo>
                  <a:pt x="7667136" y="-12284"/>
                  <a:pt x="8187231" y="457011"/>
                  <a:pt x="8627498" y="457011"/>
                </a:cubicBezTo>
                <a:cubicBezTo>
                  <a:pt x="9067765" y="457011"/>
                  <a:pt x="9442717" y="50611"/>
                  <a:pt x="9875726" y="7068"/>
                </a:cubicBezTo>
                <a:cubicBezTo>
                  <a:pt x="10308736" y="-36475"/>
                  <a:pt x="10898984" y="132859"/>
                  <a:pt x="11225555" y="195754"/>
                </a:cubicBezTo>
                <a:cubicBezTo>
                  <a:pt x="11552126" y="258649"/>
                  <a:pt x="11663403" y="350573"/>
                  <a:pt x="11835155" y="384440"/>
                </a:cubicBezTo>
                <a:cubicBezTo>
                  <a:pt x="12006907" y="418307"/>
                  <a:pt x="12256069" y="398954"/>
                  <a:pt x="12256069" y="398954"/>
                </a:cubicBezTo>
              </a:path>
            </a:pathLst>
          </a:custGeom>
          <a:ln>
            <a:solidFill>
              <a:srgbClr val="00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32"/>
          <p:cNvSpPr/>
          <p:nvPr userDrawn="1"/>
        </p:nvSpPr>
        <p:spPr>
          <a:xfrm rot="21338589" flipV="1">
            <a:off x="-25474" y="2994928"/>
            <a:ext cx="12256069" cy="434071"/>
          </a:xfrm>
          <a:custGeom>
            <a:avLst/>
            <a:gdLst>
              <a:gd name="connsiteX0" fmla="*/ 20526 w 12256069"/>
              <a:gd name="connsiteY0" fmla="*/ 79640 h 865720"/>
              <a:gd name="connsiteX1" fmla="*/ 165669 w 12256069"/>
              <a:gd name="connsiteY1" fmla="*/ 253811 h 865720"/>
              <a:gd name="connsiteX2" fmla="*/ 1239726 w 12256069"/>
              <a:gd name="connsiteY2" fmla="*/ 863411 h 865720"/>
              <a:gd name="connsiteX3" fmla="*/ 2995955 w 12256069"/>
              <a:gd name="connsiteY3" fmla="*/ 7068 h 865720"/>
              <a:gd name="connsiteX4" fmla="*/ 4636069 w 12256069"/>
              <a:gd name="connsiteY4" fmla="*/ 544097 h 865720"/>
              <a:gd name="connsiteX5" fmla="*/ 6029441 w 12256069"/>
              <a:gd name="connsiteY5" fmla="*/ 573125 h 865720"/>
              <a:gd name="connsiteX6" fmla="*/ 7234126 w 12256069"/>
              <a:gd name="connsiteY6" fmla="*/ 7068 h 865720"/>
              <a:gd name="connsiteX7" fmla="*/ 8627498 w 12256069"/>
              <a:gd name="connsiteY7" fmla="*/ 457011 h 865720"/>
              <a:gd name="connsiteX8" fmla="*/ 9875726 w 12256069"/>
              <a:gd name="connsiteY8" fmla="*/ 7068 h 865720"/>
              <a:gd name="connsiteX9" fmla="*/ 11225555 w 12256069"/>
              <a:gd name="connsiteY9" fmla="*/ 195754 h 865720"/>
              <a:gd name="connsiteX10" fmla="*/ 11835155 w 12256069"/>
              <a:gd name="connsiteY10" fmla="*/ 384440 h 865720"/>
              <a:gd name="connsiteX11" fmla="*/ 12256069 w 12256069"/>
              <a:gd name="connsiteY11" fmla="*/ 398954 h 86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56069" h="865720">
                <a:moveTo>
                  <a:pt x="20526" y="79640"/>
                </a:moveTo>
                <a:cubicBezTo>
                  <a:pt x="-8503" y="101411"/>
                  <a:pt x="-37531" y="123183"/>
                  <a:pt x="165669" y="253811"/>
                </a:cubicBezTo>
                <a:cubicBezTo>
                  <a:pt x="368869" y="384440"/>
                  <a:pt x="768012" y="904535"/>
                  <a:pt x="1239726" y="863411"/>
                </a:cubicBezTo>
                <a:cubicBezTo>
                  <a:pt x="1711440" y="822287"/>
                  <a:pt x="2429898" y="60287"/>
                  <a:pt x="2995955" y="7068"/>
                </a:cubicBezTo>
                <a:cubicBezTo>
                  <a:pt x="3562012" y="-46151"/>
                  <a:pt x="4130488" y="449754"/>
                  <a:pt x="4636069" y="544097"/>
                </a:cubicBezTo>
                <a:cubicBezTo>
                  <a:pt x="5141650" y="638440"/>
                  <a:pt x="5596432" y="662630"/>
                  <a:pt x="6029441" y="573125"/>
                </a:cubicBezTo>
                <a:cubicBezTo>
                  <a:pt x="6462450" y="483620"/>
                  <a:pt x="6801117" y="26420"/>
                  <a:pt x="7234126" y="7068"/>
                </a:cubicBezTo>
                <a:cubicBezTo>
                  <a:pt x="7667136" y="-12284"/>
                  <a:pt x="8187231" y="457011"/>
                  <a:pt x="8627498" y="457011"/>
                </a:cubicBezTo>
                <a:cubicBezTo>
                  <a:pt x="9067765" y="457011"/>
                  <a:pt x="9442717" y="50611"/>
                  <a:pt x="9875726" y="7068"/>
                </a:cubicBezTo>
                <a:cubicBezTo>
                  <a:pt x="10308736" y="-36475"/>
                  <a:pt x="10898984" y="132859"/>
                  <a:pt x="11225555" y="195754"/>
                </a:cubicBezTo>
                <a:cubicBezTo>
                  <a:pt x="11552126" y="258649"/>
                  <a:pt x="11663403" y="350573"/>
                  <a:pt x="11835155" y="384440"/>
                </a:cubicBezTo>
                <a:cubicBezTo>
                  <a:pt x="12006907" y="418307"/>
                  <a:pt x="12256069" y="398954"/>
                  <a:pt x="12256069" y="398954"/>
                </a:cubicBezTo>
              </a:path>
            </a:pathLst>
          </a:custGeom>
          <a:ln>
            <a:solidFill>
              <a:srgbClr val="04B5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 animBg="1"/>
      <p:bldP spid="2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198563"/>
            <a:ext cx="11747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487488"/>
            <a:ext cx="422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>
            <a:spLocks noChangeArrowheads="1"/>
          </p:cNvSpPr>
          <p:nvPr userDrawn="1"/>
        </p:nvSpPr>
        <p:spPr bwMode="auto">
          <a:xfrm>
            <a:off x="631058" y="983265"/>
            <a:ext cx="1524000" cy="1524000"/>
          </a:xfrm>
          <a:prstGeom prst="rect">
            <a:avLst/>
          </a:prstGeom>
          <a:noFill/>
          <a:ln w="38100">
            <a:solidFill>
              <a:schemeClr val="accent1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918633" y="2118676"/>
            <a:ext cx="462338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GRANDHOME</a:t>
            </a:r>
            <a:endParaRPr lang="zh-CN" altLang="en-US" sz="1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2925576" y="2072527"/>
            <a:ext cx="3286125" cy="1158875"/>
            <a:chOff x="3038475" y="2625725"/>
            <a:chExt cx="3286125" cy="1158875"/>
          </a:xfrm>
        </p:grpSpPr>
        <p:sp>
          <p:nvSpPr>
            <p:cNvPr id="9" name="任意多边形 47"/>
            <p:cNvSpPr/>
            <p:nvPr/>
          </p:nvSpPr>
          <p:spPr bwMode="auto">
            <a:xfrm rot="21480000" flipH="1">
              <a:off x="3038475" y="2651125"/>
              <a:ext cx="1901825" cy="1133475"/>
            </a:xfrm>
            <a:custGeom>
              <a:avLst/>
              <a:gdLst>
                <a:gd name="T0" fmla="*/ 0 w 2262142"/>
                <a:gd name="T1" fmla="*/ 0 h 1396256"/>
                <a:gd name="T2" fmla="*/ 74770 w 2262142"/>
                <a:gd name="T3" fmla="*/ 1396256 h 1396256"/>
                <a:gd name="T4" fmla="*/ 2262142 w 2262142"/>
                <a:gd name="T5" fmla="*/ 1396256 h 1396256"/>
                <a:gd name="T6" fmla="*/ 0 w 2262142"/>
                <a:gd name="T7" fmla="*/ 0 h 1396256"/>
                <a:gd name="T8" fmla="*/ 2262142 w 2262142"/>
                <a:gd name="T9" fmla="*/ 1396256 h 1396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T6" t="T7" r="T8" b="T9"/>
              <a:pathLst>
                <a:path w="2262142" h="1396256">
                  <a:moveTo>
                    <a:pt x="0" y="0"/>
                  </a:moveTo>
                  <a:lnTo>
                    <a:pt x="74770" y="1396256"/>
                  </a:lnTo>
                  <a:lnTo>
                    <a:pt x="2262142" y="1396256"/>
                  </a:lnTo>
                  <a:close/>
                </a:path>
              </a:pathLst>
            </a:custGeom>
            <a:solidFill>
              <a:srgbClr val="04B5EC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任意多边形 51"/>
            <p:cNvSpPr/>
            <p:nvPr/>
          </p:nvSpPr>
          <p:spPr bwMode="auto">
            <a:xfrm>
              <a:off x="4895850" y="2625725"/>
              <a:ext cx="1428750" cy="1133475"/>
            </a:xfrm>
            <a:custGeom>
              <a:avLst/>
              <a:gdLst>
                <a:gd name="T0" fmla="*/ 0 w 1699399"/>
                <a:gd name="T1" fmla="*/ 0 h 1344593"/>
                <a:gd name="T2" fmla="*/ 1475296 w 1699399"/>
                <a:gd name="T3" fmla="*/ 0 h 1344593"/>
                <a:gd name="T4" fmla="*/ 1699399 w 1699399"/>
                <a:gd name="T5" fmla="*/ 224103 h 1344593"/>
                <a:gd name="T6" fmla="*/ 1699399 w 1699399"/>
                <a:gd name="T7" fmla="*/ 1120490 h 1344593"/>
                <a:gd name="T8" fmla="*/ 1475296 w 1699399"/>
                <a:gd name="T9" fmla="*/ 1344593 h 1344593"/>
                <a:gd name="T10" fmla="*/ 0 w 1699399"/>
                <a:gd name="T11" fmla="*/ 1344593 h 1344593"/>
                <a:gd name="T12" fmla="*/ 0 w 1699399"/>
                <a:gd name="T13" fmla="*/ 0 h 1344593"/>
                <a:gd name="T14" fmla="*/ 1699399 w 1699399"/>
                <a:gd name="T15" fmla="*/ 1344593 h 1344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1699399" h="1344593">
                  <a:moveTo>
                    <a:pt x="0" y="0"/>
                  </a:moveTo>
                  <a:lnTo>
                    <a:pt x="1475296" y="0"/>
                  </a:lnTo>
                  <a:cubicBezTo>
                    <a:pt x="1599065" y="0"/>
                    <a:pt x="1699399" y="100334"/>
                    <a:pt x="1699399" y="224103"/>
                  </a:cubicBezTo>
                  <a:lnTo>
                    <a:pt x="1699399" y="1120490"/>
                  </a:lnTo>
                  <a:cubicBezTo>
                    <a:pt x="1699399" y="1244259"/>
                    <a:pt x="1599065" y="1344593"/>
                    <a:pt x="1475296" y="1344593"/>
                  </a:cubicBezTo>
                  <a:lnTo>
                    <a:pt x="0" y="1344593"/>
                  </a:lnTo>
                  <a:close/>
                </a:path>
              </a:pathLst>
            </a:custGeom>
            <a:solidFill>
              <a:srgbClr val="00A1DA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2925576" y="3304674"/>
            <a:ext cx="3268663" cy="1146175"/>
            <a:chOff x="3038475" y="3841750"/>
            <a:chExt cx="3268663" cy="1146175"/>
          </a:xfrm>
        </p:grpSpPr>
        <p:sp>
          <p:nvSpPr>
            <p:cNvPr id="12" name="任意多边形 63"/>
            <p:cNvSpPr/>
            <p:nvPr/>
          </p:nvSpPr>
          <p:spPr bwMode="auto">
            <a:xfrm rot="120000" flipH="1" flipV="1">
              <a:off x="3038475" y="3841750"/>
              <a:ext cx="1901825" cy="1128713"/>
            </a:xfrm>
            <a:custGeom>
              <a:avLst/>
              <a:gdLst>
                <a:gd name="T0" fmla="*/ 1901961 w 1901961"/>
                <a:gd name="T1" fmla="*/ 1128526 h 1128526"/>
                <a:gd name="T2" fmla="*/ 62575 w 1901961"/>
                <a:gd name="T3" fmla="*/ 1128526 h 1128526"/>
                <a:gd name="T4" fmla="*/ 0 w 1901961"/>
                <a:gd name="T5" fmla="*/ 290 h 1128526"/>
                <a:gd name="T6" fmla="*/ 8289 w 1901961"/>
                <a:gd name="T7" fmla="*/ 0 h 1128526"/>
                <a:gd name="T8" fmla="*/ 0 w 1901961"/>
                <a:gd name="T9" fmla="*/ 0 h 1128526"/>
                <a:gd name="T10" fmla="*/ 1901961 w 1901961"/>
                <a:gd name="T11" fmla="*/ 1128526 h 1128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901961" h="1128526">
                  <a:moveTo>
                    <a:pt x="1901961" y="1128526"/>
                  </a:moveTo>
                  <a:lnTo>
                    <a:pt x="62575" y="1128526"/>
                  </a:lnTo>
                  <a:lnTo>
                    <a:pt x="0" y="290"/>
                  </a:lnTo>
                  <a:lnTo>
                    <a:pt x="8289" y="0"/>
                  </a:lnTo>
                  <a:close/>
                </a:path>
              </a:pathLst>
            </a:custGeom>
            <a:solidFill>
              <a:srgbClr val="00C898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" name="任意多边形 53"/>
            <p:cNvSpPr/>
            <p:nvPr/>
          </p:nvSpPr>
          <p:spPr bwMode="auto">
            <a:xfrm flipV="1">
              <a:off x="4878388" y="3867150"/>
              <a:ext cx="1428750" cy="1120775"/>
            </a:xfrm>
            <a:custGeom>
              <a:avLst/>
              <a:gdLst>
                <a:gd name="T0" fmla="*/ 0 w 1699399"/>
                <a:gd name="T1" fmla="*/ 0 h 1344593"/>
                <a:gd name="T2" fmla="*/ 1475296 w 1699399"/>
                <a:gd name="T3" fmla="*/ 0 h 1344593"/>
                <a:gd name="T4" fmla="*/ 1699399 w 1699399"/>
                <a:gd name="T5" fmla="*/ 224103 h 1344593"/>
                <a:gd name="T6" fmla="*/ 1699399 w 1699399"/>
                <a:gd name="T7" fmla="*/ 1120490 h 1344593"/>
                <a:gd name="T8" fmla="*/ 1475296 w 1699399"/>
                <a:gd name="T9" fmla="*/ 1344593 h 1344593"/>
                <a:gd name="T10" fmla="*/ 0 w 1699399"/>
                <a:gd name="T11" fmla="*/ 1344593 h 1344593"/>
                <a:gd name="T12" fmla="*/ 0 w 1699399"/>
                <a:gd name="T13" fmla="*/ 0 h 1344593"/>
                <a:gd name="T14" fmla="*/ 1699399 w 1699399"/>
                <a:gd name="T15" fmla="*/ 1344593 h 1344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1699399" h="1344593">
                  <a:moveTo>
                    <a:pt x="0" y="0"/>
                  </a:moveTo>
                  <a:lnTo>
                    <a:pt x="1475296" y="0"/>
                  </a:lnTo>
                  <a:cubicBezTo>
                    <a:pt x="1599065" y="0"/>
                    <a:pt x="1699399" y="100334"/>
                    <a:pt x="1699399" y="224103"/>
                  </a:cubicBezTo>
                  <a:lnTo>
                    <a:pt x="1699399" y="1120490"/>
                  </a:lnTo>
                  <a:cubicBezTo>
                    <a:pt x="1699399" y="1244259"/>
                    <a:pt x="1599065" y="1344593"/>
                    <a:pt x="1475296" y="1344593"/>
                  </a:cubicBezTo>
                  <a:lnTo>
                    <a:pt x="0" y="134459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2395351" y="3983877"/>
            <a:ext cx="3798888" cy="1693863"/>
            <a:chOff x="2508250" y="4537075"/>
            <a:chExt cx="3798888" cy="1693863"/>
          </a:xfrm>
        </p:grpSpPr>
        <p:sp>
          <p:nvSpPr>
            <p:cNvPr id="15" name="任意多边形 55"/>
            <p:cNvSpPr/>
            <p:nvPr/>
          </p:nvSpPr>
          <p:spPr bwMode="auto">
            <a:xfrm rot="13105210" flipV="1">
              <a:off x="2508250" y="4537075"/>
              <a:ext cx="3000375" cy="879475"/>
            </a:xfrm>
            <a:custGeom>
              <a:avLst/>
              <a:gdLst>
                <a:gd name="T0" fmla="*/ 0 w 3567861"/>
                <a:gd name="T1" fmla="*/ 1045825 h 1045825"/>
                <a:gd name="T2" fmla="*/ 829510 w 3567861"/>
                <a:gd name="T3" fmla="*/ 0 h 1045825"/>
                <a:gd name="T4" fmla="*/ 3567861 w 3567861"/>
                <a:gd name="T5" fmla="*/ 116658 h 1045825"/>
                <a:gd name="T6" fmla="*/ 0 w 3567861"/>
                <a:gd name="T7" fmla="*/ 1045825 h 1045825"/>
                <a:gd name="T8" fmla="*/ 0 w 3567861"/>
                <a:gd name="T9" fmla="*/ 0 h 1045825"/>
                <a:gd name="T10" fmla="*/ 3567861 w 3567861"/>
                <a:gd name="T11" fmla="*/ 1045825 h 1045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3567861" h="1045825">
                  <a:moveTo>
                    <a:pt x="0" y="1045825"/>
                  </a:moveTo>
                  <a:lnTo>
                    <a:pt x="829510" y="0"/>
                  </a:lnTo>
                  <a:lnTo>
                    <a:pt x="3567861" y="116658"/>
                  </a:lnTo>
                  <a:cubicBezTo>
                    <a:pt x="2354936" y="465266"/>
                    <a:pt x="1212925" y="697217"/>
                    <a:pt x="0" y="1045825"/>
                  </a:cubicBezTo>
                  <a:close/>
                </a:path>
              </a:pathLst>
            </a:custGeom>
            <a:solidFill>
              <a:srgbClr val="00D3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6" name="任意多边形 56"/>
            <p:cNvSpPr/>
            <p:nvPr/>
          </p:nvSpPr>
          <p:spPr bwMode="auto">
            <a:xfrm flipV="1">
              <a:off x="4878388" y="5114925"/>
              <a:ext cx="1428750" cy="1116013"/>
            </a:xfrm>
            <a:custGeom>
              <a:avLst/>
              <a:gdLst>
                <a:gd name="T0" fmla="*/ 0 w 1699399"/>
                <a:gd name="T1" fmla="*/ 0 h 1344593"/>
                <a:gd name="T2" fmla="*/ 1475296 w 1699399"/>
                <a:gd name="T3" fmla="*/ 0 h 1344593"/>
                <a:gd name="T4" fmla="*/ 1699399 w 1699399"/>
                <a:gd name="T5" fmla="*/ 224103 h 1344593"/>
                <a:gd name="T6" fmla="*/ 1699399 w 1699399"/>
                <a:gd name="T7" fmla="*/ 1120490 h 1344593"/>
                <a:gd name="T8" fmla="*/ 1475296 w 1699399"/>
                <a:gd name="T9" fmla="*/ 1344593 h 1344593"/>
                <a:gd name="T10" fmla="*/ 0 w 1699399"/>
                <a:gd name="T11" fmla="*/ 1344593 h 1344593"/>
                <a:gd name="T12" fmla="*/ 0 w 1699399"/>
                <a:gd name="T13" fmla="*/ 0 h 1344593"/>
                <a:gd name="T14" fmla="*/ 1699399 w 1699399"/>
                <a:gd name="T15" fmla="*/ 1344593 h 1344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1699399" h="1344593">
                  <a:moveTo>
                    <a:pt x="0" y="0"/>
                  </a:moveTo>
                  <a:lnTo>
                    <a:pt x="1475296" y="0"/>
                  </a:lnTo>
                  <a:cubicBezTo>
                    <a:pt x="1599065" y="0"/>
                    <a:pt x="1699399" y="100334"/>
                    <a:pt x="1699399" y="224103"/>
                  </a:cubicBezTo>
                  <a:lnTo>
                    <a:pt x="1699399" y="1120490"/>
                  </a:lnTo>
                  <a:cubicBezTo>
                    <a:pt x="1699399" y="1244259"/>
                    <a:pt x="1599065" y="1344593"/>
                    <a:pt x="1475296" y="1344593"/>
                  </a:cubicBezTo>
                  <a:lnTo>
                    <a:pt x="0" y="1344593"/>
                  </a:lnTo>
                  <a:close/>
                </a:path>
              </a:pathLst>
            </a:custGeom>
            <a:solidFill>
              <a:srgbClr val="00A1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 sz="2000"/>
            </a:p>
          </p:txBody>
        </p:sp>
      </p:grpSp>
      <p:grpSp>
        <p:nvGrpSpPr>
          <p:cNvPr id="17" name="组合 27"/>
          <p:cNvGrpSpPr/>
          <p:nvPr userDrawn="1"/>
        </p:nvGrpSpPr>
        <p:grpSpPr bwMode="auto">
          <a:xfrm>
            <a:off x="1603189" y="2688477"/>
            <a:ext cx="1368425" cy="1374775"/>
            <a:chOff x="0" y="0"/>
            <a:chExt cx="1375837" cy="1380067"/>
          </a:xfrm>
          <a:solidFill>
            <a:schemeClr val="accent1"/>
          </a:solidFill>
        </p:grpSpPr>
        <p:grpSp>
          <p:nvGrpSpPr>
            <p:cNvPr id="18" name="组合 25"/>
            <p:cNvGrpSpPr/>
            <p:nvPr/>
          </p:nvGrpSpPr>
          <p:grpSpPr bwMode="auto">
            <a:xfrm>
              <a:off x="0" y="0"/>
              <a:ext cx="1375837" cy="1380067"/>
              <a:chOff x="0" y="0"/>
              <a:chExt cx="1375837" cy="1380067"/>
            </a:xfrm>
            <a:grpFill/>
          </p:grpSpPr>
          <p:sp>
            <p:nvSpPr>
              <p:cNvPr id="20" name="矩形 11"/>
              <p:cNvSpPr>
                <a:spLocks noChangeArrowheads="1"/>
              </p:cNvSpPr>
              <p:nvPr/>
            </p:nvSpPr>
            <p:spPr bwMode="auto">
              <a:xfrm>
                <a:off x="0" y="254000"/>
                <a:ext cx="795866" cy="626533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52400" dist="63500" dir="2700000" sx="101000" sy="101000" algn="tl" rotWithShape="0">
                  <a:prstClr val="black">
                    <a:alpha val="21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sym typeface="SimSun" panose="02010600030101010101" pitchFamily="2" charset="-122"/>
                </a:endParaRPr>
              </a:p>
            </p:txBody>
          </p:sp>
          <p:sp>
            <p:nvSpPr>
              <p:cNvPr id="21" name="矩形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9857" cy="254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52400" dist="63500" dir="2700000" sx="101000" sy="101000" algn="tl" rotWithShape="0">
                  <a:prstClr val="black">
                    <a:alpha val="21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sym typeface="SimSun" panose="02010600030101010101" pitchFamily="2" charset="-122"/>
                </a:endParaRPr>
              </a:p>
            </p:txBody>
          </p:sp>
          <p:sp>
            <p:nvSpPr>
              <p:cNvPr id="22" name="矩形 13"/>
              <p:cNvSpPr>
                <a:spLocks noChangeArrowheads="1"/>
              </p:cNvSpPr>
              <p:nvPr/>
            </p:nvSpPr>
            <p:spPr bwMode="auto">
              <a:xfrm>
                <a:off x="829733" y="287867"/>
                <a:ext cx="295406" cy="56726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52400" dist="63500" dir="2700000" sx="101000" sy="101000" algn="tl" rotWithShape="0">
                  <a:prstClr val="black">
                    <a:alpha val="21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sym typeface="SimSun" panose="02010600030101010101" pitchFamily="2" charset="-122"/>
                </a:endParaRPr>
              </a:p>
            </p:txBody>
          </p:sp>
          <p:sp>
            <p:nvSpPr>
              <p:cNvPr id="23" name="任意多边形 18"/>
              <p:cNvSpPr/>
              <p:nvPr/>
            </p:nvSpPr>
            <p:spPr bwMode="auto">
              <a:xfrm>
                <a:off x="1156761" y="143317"/>
                <a:ext cx="219076" cy="839485"/>
              </a:xfrm>
              <a:custGeom>
                <a:avLst/>
                <a:gdLst>
                  <a:gd name="T0" fmla="*/ 215619 w 215619"/>
                  <a:gd name="T1" fmla="*/ 0 h 839485"/>
                  <a:gd name="T2" fmla="*/ 215619 w 215619"/>
                  <a:gd name="T3" fmla="*/ 839485 h 839485"/>
                  <a:gd name="T4" fmla="*/ 0 w 215619"/>
                  <a:gd name="T5" fmla="*/ 691923 h 839485"/>
                  <a:gd name="T6" fmla="*/ 0 w 215619"/>
                  <a:gd name="T7" fmla="*/ 147562 h 839485"/>
                  <a:gd name="T8" fmla="*/ 0 w 215619"/>
                  <a:gd name="T9" fmla="*/ 0 h 839485"/>
                  <a:gd name="T10" fmla="*/ 215619 w 215619"/>
                  <a:gd name="T11" fmla="*/ 839485 h 839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5619" h="839485">
                    <a:moveTo>
                      <a:pt x="215619" y="0"/>
                    </a:moveTo>
                    <a:lnTo>
                      <a:pt x="215619" y="839485"/>
                    </a:lnTo>
                    <a:lnTo>
                      <a:pt x="0" y="691923"/>
                    </a:lnTo>
                    <a:lnTo>
                      <a:pt x="0" y="14756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52400" dist="63500" dir="2700000" sx="101000" sy="101000" algn="tl" rotWithShape="0">
                  <a:prstClr val="black">
                    <a:alpha val="21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任意多边形 21"/>
              <p:cNvSpPr/>
              <p:nvPr/>
            </p:nvSpPr>
            <p:spPr bwMode="auto">
              <a:xfrm>
                <a:off x="92709" y="821266"/>
                <a:ext cx="431799" cy="558801"/>
              </a:xfrm>
              <a:custGeom>
                <a:avLst/>
                <a:gdLst>
                  <a:gd name="T0" fmla="*/ 62411 w 431799"/>
                  <a:gd name="T1" fmla="*/ 80767 h 558801"/>
                  <a:gd name="T2" fmla="*/ 62411 w 431799"/>
                  <a:gd name="T3" fmla="*/ 478032 h 558801"/>
                  <a:gd name="T4" fmla="*/ 369387 w 431799"/>
                  <a:gd name="T5" fmla="*/ 478032 h 558801"/>
                  <a:gd name="T6" fmla="*/ 369387 w 431799"/>
                  <a:gd name="T7" fmla="*/ 80767 h 558801"/>
                  <a:gd name="T8" fmla="*/ 0 w 431799"/>
                  <a:gd name="T9" fmla="*/ 0 h 558801"/>
                  <a:gd name="T10" fmla="*/ 431799 w 431799"/>
                  <a:gd name="T11" fmla="*/ 0 h 558801"/>
                  <a:gd name="T12" fmla="*/ 431799 w 431799"/>
                  <a:gd name="T13" fmla="*/ 558801 h 558801"/>
                  <a:gd name="T14" fmla="*/ 0 w 431799"/>
                  <a:gd name="T15" fmla="*/ 558801 h 558801"/>
                  <a:gd name="T16" fmla="*/ 0 w 431799"/>
                  <a:gd name="T17" fmla="*/ 0 h 558801"/>
                  <a:gd name="T18" fmla="*/ 431799 w 431799"/>
                  <a:gd name="T19" fmla="*/ 558801 h 558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431799" h="558801">
                    <a:moveTo>
                      <a:pt x="62411" y="80767"/>
                    </a:moveTo>
                    <a:lnTo>
                      <a:pt x="62411" y="478032"/>
                    </a:lnTo>
                    <a:lnTo>
                      <a:pt x="369387" y="478032"/>
                    </a:lnTo>
                    <a:lnTo>
                      <a:pt x="369387" y="80767"/>
                    </a:lnTo>
                    <a:close/>
                    <a:moveTo>
                      <a:pt x="0" y="0"/>
                    </a:moveTo>
                    <a:lnTo>
                      <a:pt x="431799" y="0"/>
                    </a:lnTo>
                    <a:lnTo>
                      <a:pt x="431799" y="558801"/>
                    </a:lnTo>
                    <a:lnTo>
                      <a:pt x="0" y="558801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52400" dist="63500" dir="2700000" sx="101000" sy="101000" algn="tl" rotWithShape="0">
                  <a:prstClr val="black">
                    <a:alpha val="21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470600" y="1004001"/>
                <a:ext cx="376066" cy="37606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52400" dist="63500" dir="2700000" sx="101000" sy="101000" algn="tl" rotWithShape="0">
                  <a:prstClr val="black">
                    <a:alpha val="21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sym typeface="SimSun" panose="02010600030101010101" pitchFamily="2" charset="-122"/>
                </a:endParaRPr>
              </a:p>
            </p:txBody>
          </p:sp>
          <p:sp>
            <p:nvSpPr>
              <p:cNvPr id="26" name="矩形 23"/>
              <p:cNvSpPr>
                <a:spLocks noChangeArrowheads="1"/>
              </p:cNvSpPr>
              <p:nvPr/>
            </p:nvSpPr>
            <p:spPr bwMode="auto">
              <a:xfrm>
                <a:off x="476797" y="812801"/>
                <a:ext cx="167786" cy="56726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52400" dist="63500" dir="2700000" sx="101000" sy="101000" algn="tl" rotWithShape="0">
                  <a:prstClr val="black">
                    <a:alpha val="21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sym typeface="SimSun" panose="02010600030101010101" pitchFamily="2" charset="-122"/>
                </a:endParaRPr>
              </a:p>
            </p:txBody>
          </p:sp>
        </p:grpSp>
        <p:sp>
          <p:nvSpPr>
            <p:cNvPr id="19" name="椭圆 26"/>
            <p:cNvSpPr>
              <a:spLocks noChangeAspect="1" noChangeArrowheads="1"/>
            </p:cNvSpPr>
            <p:nvPr/>
          </p:nvSpPr>
          <p:spPr bwMode="auto">
            <a:xfrm>
              <a:off x="535892" y="1071836"/>
              <a:ext cx="252000" cy="252000"/>
            </a:xfrm>
            <a:prstGeom prst="ellipse">
              <a:avLst/>
            </a:prstGeom>
            <a:grp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SimSun" panose="02010600030101010101" pitchFamily="2" charset="-122"/>
              </a:endParaRPr>
            </a:p>
          </p:txBody>
        </p:sp>
      </p:grpSp>
      <p:sp>
        <p:nvSpPr>
          <p:cNvPr id="27" name="矩形 26"/>
          <p:cNvSpPr/>
          <p:nvPr userDrawn="1"/>
        </p:nvSpPr>
        <p:spPr>
          <a:xfrm>
            <a:off x="5037769" y="1197155"/>
            <a:ext cx="1185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070883" y="2377654"/>
            <a:ext cx="1185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2445294" y="783793"/>
            <a:ext cx="3816350" cy="1701800"/>
            <a:chOff x="2508250" y="1374775"/>
            <a:chExt cx="3816350" cy="1701800"/>
          </a:xfrm>
        </p:grpSpPr>
        <p:sp>
          <p:nvSpPr>
            <p:cNvPr id="31" name="任意多边形 58"/>
            <p:cNvSpPr/>
            <p:nvPr/>
          </p:nvSpPr>
          <p:spPr bwMode="auto">
            <a:xfrm rot="8494790">
              <a:off x="2508250" y="2197100"/>
              <a:ext cx="3000375" cy="879475"/>
            </a:xfrm>
            <a:custGeom>
              <a:avLst/>
              <a:gdLst>
                <a:gd name="T0" fmla="*/ 0 w 3567861"/>
                <a:gd name="T1" fmla="*/ 1045825 h 1045825"/>
                <a:gd name="T2" fmla="*/ 829510 w 3567861"/>
                <a:gd name="T3" fmla="*/ 0 h 1045825"/>
                <a:gd name="T4" fmla="*/ 3567861 w 3567861"/>
                <a:gd name="T5" fmla="*/ 116658 h 1045825"/>
                <a:gd name="T6" fmla="*/ 0 w 3567861"/>
                <a:gd name="T7" fmla="*/ 1045825 h 1045825"/>
                <a:gd name="T8" fmla="*/ 0 w 3567861"/>
                <a:gd name="T9" fmla="*/ 0 h 1045825"/>
                <a:gd name="T10" fmla="*/ 3567861 w 3567861"/>
                <a:gd name="T11" fmla="*/ 1045825 h 1045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3567861" h="1045825">
                  <a:moveTo>
                    <a:pt x="0" y="1045825"/>
                  </a:moveTo>
                  <a:lnTo>
                    <a:pt x="829510" y="0"/>
                  </a:lnTo>
                  <a:lnTo>
                    <a:pt x="3567861" y="116658"/>
                  </a:lnTo>
                  <a:cubicBezTo>
                    <a:pt x="2354936" y="465266"/>
                    <a:pt x="1212925" y="697217"/>
                    <a:pt x="0" y="1045825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" name="任意多边形 59"/>
            <p:cNvSpPr/>
            <p:nvPr/>
          </p:nvSpPr>
          <p:spPr bwMode="auto">
            <a:xfrm>
              <a:off x="4895850" y="1374775"/>
              <a:ext cx="1428750" cy="1117600"/>
            </a:xfrm>
            <a:custGeom>
              <a:avLst/>
              <a:gdLst>
                <a:gd name="T0" fmla="*/ 0 w 1699399"/>
                <a:gd name="T1" fmla="*/ 0 h 1344593"/>
                <a:gd name="T2" fmla="*/ 1475296 w 1699399"/>
                <a:gd name="T3" fmla="*/ 0 h 1344593"/>
                <a:gd name="T4" fmla="*/ 1699399 w 1699399"/>
                <a:gd name="T5" fmla="*/ 224103 h 1344593"/>
                <a:gd name="T6" fmla="*/ 1699399 w 1699399"/>
                <a:gd name="T7" fmla="*/ 1120490 h 1344593"/>
                <a:gd name="T8" fmla="*/ 1475296 w 1699399"/>
                <a:gd name="T9" fmla="*/ 1344593 h 1344593"/>
                <a:gd name="T10" fmla="*/ 0 w 1699399"/>
                <a:gd name="T11" fmla="*/ 1344593 h 1344593"/>
                <a:gd name="T12" fmla="*/ 0 w 1699399"/>
                <a:gd name="T13" fmla="*/ 0 h 1344593"/>
                <a:gd name="T14" fmla="*/ 1699399 w 1699399"/>
                <a:gd name="T15" fmla="*/ 1344593 h 1344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1699399" h="1344593">
                  <a:moveTo>
                    <a:pt x="0" y="0"/>
                  </a:moveTo>
                  <a:lnTo>
                    <a:pt x="1475296" y="0"/>
                  </a:lnTo>
                  <a:cubicBezTo>
                    <a:pt x="1599065" y="0"/>
                    <a:pt x="1699399" y="100334"/>
                    <a:pt x="1699399" y="224103"/>
                  </a:cubicBezTo>
                  <a:lnTo>
                    <a:pt x="1699399" y="1120490"/>
                  </a:lnTo>
                  <a:cubicBezTo>
                    <a:pt x="1699399" y="1244259"/>
                    <a:pt x="1599065" y="1344593"/>
                    <a:pt x="1475296" y="1344593"/>
                  </a:cubicBezTo>
                  <a:lnTo>
                    <a:pt x="0" y="1344593"/>
                  </a:lnTo>
                  <a:close/>
                </a:path>
              </a:pathLst>
            </a:custGeom>
            <a:solidFill>
              <a:srgbClr val="74B230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881BA1-F3E4-481F-A959-01AC75848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6047D9-9077-430F-9B05-B7882BCDA3DA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17"/>
          <p:cNvSpPr>
            <a:spLocks noChangeArrowheads="1"/>
          </p:cNvSpPr>
          <p:nvPr userDrawn="1"/>
        </p:nvSpPr>
        <p:spPr bwMode="auto">
          <a:xfrm>
            <a:off x="7383463" y="1509713"/>
            <a:ext cx="4165600" cy="982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SimSun" panose="02010600030101010101" pitchFamily="2" charset="-122"/>
            </a:endParaRPr>
          </a:p>
        </p:txBody>
      </p:sp>
      <p:sp>
        <p:nvSpPr>
          <p:cNvPr id="9" name="矩形 18"/>
          <p:cNvSpPr>
            <a:spLocks noChangeArrowheads="1"/>
          </p:cNvSpPr>
          <p:nvPr userDrawn="1"/>
        </p:nvSpPr>
        <p:spPr bwMode="auto">
          <a:xfrm>
            <a:off x="7391400" y="2732088"/>
            <a:ext cx="4165600" cy="982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SimSun" panose="02010600030101010101" pitchFamily="2" charset="-122"/>
            </a:endParaRPr>
          </a:p>
        </p:txBody>
      </p:sp>
      <p:sp>
        <p:nvSpPr>
          <p:cNvPr id="10" name="矩形 19"/>
          <p:cNvSpPr>
            <a:spLocks noChangeArrowheads="1"/>
          </p:cNvSpPr>
          <p:nvPr userDrawn="1"/>
        </p:nvSpPr>
        <p:spPr bwMode="auto">
          <a:xfrm>
            <a:off x="7367712" y="3983881"/>
            <a:ext cx="4165600" cy="982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SimSun" panose="02010600030101010101" pitchFamily="2" charset="-122"/>
            </a:endParaRPr>
          </a:p>
        </p:txBody>
      </p:sp>
      <p:sp>
        <p:nvSpPr>
          <p:cNvPr id="11" name="矩形 20"/>
          <p:cNvSpPr>
            <a:spLocks noChangeArrowheads="1"/>
          </p:cNvSpPr>
          <p:nvPr userDrawn="1"/>
        </p:nvSpPr>
        <p:spPr bwMode="auto">
          <a:xfrm>
            <a:off x="7391400" y="5175250"/>
            <a:ext cx="4165600" cy="98266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SimSun" panose="02010600030101010101" pitchFamily="2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118785" y="2730500"/>
            <a:ext cx="982662" cy="982662"/>
            <a:chOff x="6129338" y="2732088"/>
            <a:chExt cx="982662" cy="982662"/>
          </a:xfrm>
        </p:grpSpPr>
        <p:sp>
          <p:nvSpPr>
            <p:cNvPr id="13" name="矩形 14"/>
            <p:cNvSpPr>
              <a:spLocks noChangeArrowheads="1"/>
            </p:cNvSpPr>
            <p:nvPr/>
          </p:nvSpPr>
          <p:spPr bwMode="auto">
            <a:xfrm>
              <a:off x="6129338" y="2732088"/>
              <a:ext cx="982662" cy="982662"/>
            </a:xfrm>
            <a:prstGeom prst="rect">
              <a:avLst/>
            </a:prstGeom>
            <a:solidFill>
              <a:srgbClr val="00A1D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pic>
          <p:nvPicPr>
            <p:cNvPr id="14" name="图片 2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725" y="2901950"/>
              <a:ext cx="623888" cy="62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组合 14"/>
          <p:cNvGrpSpPr/>
          <p:nvPr userDrawn="1"/>
        </p:nvGrpSpPr>
        <p:grpSpPr>
          <a:xfrm>
            <a:off x="6129338" y="3954463"/>
            <a:ext cx="982662" cy="982662"/>
            <a:chOff x="6129338" y="3954463"/>
            <a:chExt cx="982662" cy="982662"/>
          </a:xfrm>
        </p:grpSpPr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6129338" y="3954463"/>
              <a:ext cx="982662" cy="982662"/>
            </a:xfrm>
            <a:prstGeom prst="rect">
              <a:avLst/>
            </a:prstGeom>
            <a:solidFill>
              <a:srgbClr val="00C89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pic>
          <p:nvPicPr>
            <p:cNvPr id="17" name="图片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188" y="4194175"/>
              <a:ext cx="587375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 userDrawn="1"/>
        </p:nvGrpSpPr>
        <p:grpSpPr>
          <a:xfrm>
            <a:off x="6129338" y="5175250"/>
            <a:ext cx="982662" cy="982663"/>
            <a:chOff x="6129338" y="5175250"/>
            <a:chExt cx="982662" cy="982663"/>
          </a:xfrm>
        </p:grpSpPr>
        <p:sp>
          <p:nvSpPr>
            <p:cNvPr id="19" name="矩形 16"/>
            <p:cNvSpPr>
              <a:spLocks noChangeArrowheads="1"/>
            </p:cNvSpPr>
            <p:nvPr/>
          </p:nvSpPr>
          <p:spPr bwMode="auto">
            <a:xfrm>
              <a:off x="6129338" y="5175250"/>
              <a:ext cx="982662" cy="9826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pic>
          <p:nvPicPr>
            <p:cNvPr id="20" name="图片 2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25" y="5416550"/>
              <a:ext cx="511175" cy="5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矩形 21"/>
          <p:cNvSpPr/>
          <p:nvPr userDrawn="1"/>
        </p:nvSpPr>
        <p:spPr>
          <a:xfrm>
            <a:off x="7728122" y="2012628"/>
            <a:ext cx="3828878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7734124" y="3251076"/>
            <a:ext cx="3828878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7704434" y="4475212"/>
            <a:ext cx="3828878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7763814" y="5692352"/>
            <a:ext cx="3828878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129338" y="1509713"/>
            <a:ext cx="982662" cy="982662"/>
            <a:chOff x="6129338" y="1509713"/>
            <a:chExt cx="982662" cy="982662"/>
          </a:xfrm>
        </p:grpSpPr>
        <p:sp>
          <p:nvSpPr>
            <p:cNvPr id="30" name="矩形 13"/>
            <p:cNvSpPr>
              <a:spLocks noChangeArrowheads="1"/>
            </p:cNvSpPr>
            <p:nvPr/>
          </p:nvSpPr>
          <p:spPr bwMode="auto">
            <a:xfrm>
              <a:off x="6129338" y="1509713"/>
              <a:ext cx="982662" cy="982662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pic>
          <p:nvPicPr>
            <p:cNvPr id="31" name="图片 2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100" y="1677988"/>
              <a:ext cx="485775" cy="60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2" grpId="0"/>
      <p:bldP spid="24" grpId="0"/>
      <p:bldP spid="26" grpId="0"/>
      <p:bldP spid="2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4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/>
          <p:cNvGrpSpPr/>
          <p:nvPr userDrawn="1"/>
        </p:nvGrpSpPr>
        <p:grpSpPr bwMode="auto">
          <a:xfrm>
            <a:off x="0" y="0"/>
            <a:ext cx="12192000" cy="6842125"/>
            <a:chOff x="0" y="1"/>
            <a:chExt cx="9144000" cy="5143500"/>
          </a:xfrm>
        </p:grpSpPr>
        <p:sp>
          <p:nvSpPr>
            <p:cNvPr id="5" name="Freeform 254"/>
            <p:cNvSpPr/>
            <p:nvPr/>
          </p:nvSpPr>
          <p:spPr bwMode="auto">
            <a:xfrm>
              <a:off x="7475935" y="1"/>
              <a:ext cx="1031081" cy="717226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" name="Freeform 255"/>
            <p:cNvSpPr/>
            <p:nvPr/>
          </p:nvSpPr>
          <p:spPr bwMode="auto">
            <a:xfrm>
              <a:off x="8311754" y="1"/>
              <a:ext cx="828675" cy="656363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256"/>
            <p:cNvSpPr/>
            <p:nvPr/>
          </p:nvSpPr>
          <p:spPr bwMode="auto">
            <a:xfrm>
              <a:off x="8507016" y="1"/>
              <a:ext cx="633413" cy="1507249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257"/>
            <p:cNvSpPr/>
            <p:nvPr/>
          </p:nvSpPr>
          <p:spPr bwMode="auto">
            <a:xfrm>
              <a:off x="7211616" y="717227"/>
              <a:ext cx="1296590" cy="1194580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258"/>
            <p:cNvSpPr/>
            <p:nvPr/>
          </p:nvSpPr>
          <p:spPr bwMode="auto">
            <a:xfrm>
              <a:off x="6455569" y="1"/>
              <a:ext cx="1184672" cy="822244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259"/>
            <p:cNvSpPr/>
            <p:nvPr/>
          </p:nvSpPr>
          <p:spPr bwMode="auto">
            <a:xfrm>
              <a:off x="7211616" y="1849752"/>
              <a:ext cx="967978" cy="1227996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Freeform 260"/>
            <p:cNvSpPr/>
            <p:nvPr/>
          </p:nvSpPr>
          <p:spPr bwMode="auto">
            <a:xfrm>
              <a:off x="8086725" y="1507250"/>
              <a:ext cx="1053704" cy="1089562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61"/>
            <p:cNvSpPr/>
            <p:nvPr/>
          </p:nvSpPr>
          <p:spPr bwMode="auto">
            <a:xfrm>
              <a:off x="8179594" y="2551463"/>
              <a:ext cx="960835" cy="79957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62"/>
            <p:cNvSpPr/>
            <p:nvPr/>
          </p:nvSpPr>
          <p:spPr bwMode="auto">
            <a:xfrm>
              <a:off x="8508206" y="1078823"/>
              <a:ext cx="632222" cy="1472640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Freeform 263"/>
            <p:cNvSpPr/>
            <p:nvPr/>
          </p:nvSpPr>
          <p:spPr bwMode="auto">
            <a:xfrm>
              <a:off x="7475935" y="656364"/>
              <a:ext cx="1032272" cy="850886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4"/>
            <p:cNvSpPr/>
            <p:nvPr/>
          </p:nvSpPr>
          <p:spPr bwMode="auto">
            <a:xfrm>
              <a:off x="6455569" y="717227"/>
              <a:ext cx="1020366" cy="1132524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65"/>
            <p:cNvSpPr/>
            <p:nvPr/>
          </p:nvSpPr>
          <p:spPr bwMode="auto">
            <a:xfrm>
              <a:off x="5669756" y="1"/>
              <a:ext cx="1148954" cy="822244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6"/>
            <p:cNvSpPr/>
            <p:nvPr/>
          </p:nvSpPr>
          <p:spPr bwMode="auto">
            <a:xfrm>
              <a:off x="5669756" y="411720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67"/>
            <p:cNvSpPr/>
            <p:nvPr/>
          </p:nvSpPr>
          <p:spPr bwMode="auto">
            <a:xfrm>
              <a:off x="5669756" y="411720"/>
              <a:ext cx="1541860" cy="1438032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68"/>
            <p:cNvSpPr/>
            <p:nvPr/>
          </p:nvSpPr>
          <p:spPr bwMode="auto">
            <a:xfrm>
              <a:off x="4914900" y="411720"/>
              <a:ext cx="923925" cy="1380749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69"/>
            <p:cNvSpPr/>
            <p:nvPr/>
          </p:nvSpPr>
          <p:spPr bwMode="auto">
            <a:xfrm>
              <a:off x="5230416" y="1"/>
              <a:ext cx="909638" cy="411719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70"/>
            <p:cNvSpPr/>
            <p:nvPr/>
          </p:nvSpPr>
          <p:spPr bwMode="auto">
            <a:xfrm>
              <a:off x="4067175" y="1"/>
              <a:ext cx="1602581" cy="848499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271"/>
            <p:cNvSpPr/>
            <p:nvPr/>
          </p:nvSpPr>
          <p:spPr bwMode="auto">
            <a:xfrm>
              <a:off x="4139804" y="848500"/>
              <a:ext cx="958453" cy="943969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272"/>
            <p:cNvSpPr/>
            <p:nvPr/>
          </p:nvSpPr>
          <p:spPr bwMode="auto">
            <a:xfrm>
              <a:off x="5544741" y="1321081"/>
              <a:ext cx="984647" cy="116474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Freeform 273"/>
            <p:cNvSpPr/>
            <p:nvPr/>
          </p:nvSpPr>
          <p:spPr bwMode="auto">
            <a:xfrm>
              <a:off x="5544741" y="2340234"/>
              <a:ext cx="984647" cy="855658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274"/>
            <p:cNvSpPr/>
            <p:nvPr/>
          </p:nvSpPr>
          <p:spPr bwMode="auto">
            <a:xfrm>
              <a:off x="4399360" y="1321081"/>
              <a:ext cx="1439465" cy="1365235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275"/>
            <p:cNvSpPr/>
            <p:nvPr/>
          </p:nvSpPr>
          <p:spPr bwMode="auto">
            <a:xfrm>
              <a:off x="5838825" y="1321081"/>
              <a:ext cx="1372791" cy="116474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276"/>
            <p:cNvSpPr/>
            <p:nvPr/>
          </p:nvSpPr>
          <p:spPr bwMode="auto">
            <a:xfrm>
              <a:off x="6096000" y="3195893"/>
              <a:ext cx="821531" cy="883107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277"/>
            <p:cNvSpPr/>
            <p:nvPr/>
          </p:nvSpPr>
          <p:spPr bwMode="auto">
            <a:xfrm>
              <a:off x="6162675" y="3650574"/>
              <a:ext cx="810816" cy="1492927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278"/>
            <p:cNvSpPr/>
            <p:nvPr/>
          </p:nvSpPr>
          <p:spPr bwMode="auto">
            <a:xfrm>
              <a:off x="5080397" y="3195893"/>
              <a:ext cx="1082278" cy="1076435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279"/>
            <p:cNvSpPr/>
            <p:nvPr/>
          </p:nvSpPr>
          <p:spPr bwMode="auto">
            <a:xfrm>
              <a:off x="6096000" y="2485827"/>
              <a:ext cx="1547813" cy="116474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280"/>
            <p:cNvSpPr/>
            <p:nvPr/>
          </p:nvSpPr>
          <p:spPr bwMode="auto">
            <a:xfrm>
              <a:off x="4933950" y="4272328"/>
              <a:ext cx="1407319" cy="871173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281"/>
            <p:cNvSpPr/>
            <p:nvPr/>
          </p:nvSpPr>
          <p:spPr bwMode="auto">
            <a:xfrm>
              <a:off x="4140994" y="4272328"/>
              <a:ext cx="939404" cy="871173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82"/>
            <p:cNvSpPr/>
            <p:nvPr/>
          </p:nvSpPr>
          <p:spPr bwMode="auto">
            <a:xfrm>
              <a:off x="5080397" y="4078999"/>
              <a:ext cx="1260872" cy="1064502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283"/>
            <p:cNvSpPr/>
            <p:nvPr/>
          </p:nvSpPr>
          <p:spPr bwMode="auto">
            <a:xfrm>
              <a:off x="4427935" y="3195893"/>
              <a:ext cx="1668065" cy="1076435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284"/>
            <p:cNvSpPr/>
            <p:nvPr/>
          </p:nvSpPr>
          <p:spPr bwMode="auto">
            <a:xfrm>
              <a:off x="6917531" y="3077748"/>
              <a:ext cx="726281" cy="695745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285"/>
            <p:cNvSpPr/>
            <p:nvPr/>
          </p:nvSpPr>
          <p:spPr bwMode="auto">
            <a:xfrm>
              <a:off x="7618810" y="3773492"/>
              <a:ext cx="1521619" cy="840145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286"/>
            <p:cNvSpPr/>
            <p:nvPr/>
          </p:nvSpPr>
          <p:spPr bwMode="auto">
            <a:xfrm>
              <a:off x="7618810" y="2596812"/>
              <a:ext cx="1016794" cy="1176680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287"/>
            <p:cNvSpPr/>
            <p:nvPr/>
          </p:nvSpPr>
          <p:spPr bwMode="auto">
            <a:xfrm>
              <a:off x="6973491" y="4371380"/>
              <a:ext cx="925115" cy="772121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88"/>
            <p:cNvSpPr/>
            <p:nvPr/>
          </p:nvSpPr>
          <p:spPr bwMode="auto">
            <a:xfrm>
              <a:off x="6917531" y="3650574"/>
              <a:ext cx="981075" cy="963063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289"/>
            <p:cNvSpPr/>
            <p:nvPr/>
          </p:nvSpPr>
          <p:spPr bwMode="auto">
            <a:xfrm>
              <a:off x="7740254" y="4349899"/>
              <a:ext cx="1400175" cy="79360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290"/>
            <p:cNvSpPr/>
            <p:nvPr/>
          </p:nvSpPr>
          <p:spPr bwMode="auto">
            <a:xfrm>
              <a:off x="6341269" y="4371380"/>
              <a:ext cx="784622" cy="772121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291"/>
            <p:cNvSpPr/>
            <p:nvPr/>
          </p:nvSpPr>
          <p:spPr bwMode="auto">
            <a:xfrm>
              <a:off x="8440341" y="4349899"/>
              <a:ext cx="700088" cy="79360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292"/>
            <p:cNvSpPr/>
            <p:nvPr/>
          </p:nvSpPr>
          <p:spPr bwMode="auto">
            <a:xfrm>
              <a:off x="7618810" y="3351033"/>
              <a:ext cx="1521619" cy="998866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93"/>
            <p:cNvSpPr/>
            <p:nvPr/>
          </p:nvSpPr>
          <p:spPr bwMode="auto">
            <a:xfrm>
              <a:off x="8622506" y="2551463"/>
              <a:ext cx="521494" cy="1798435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94"/>
            <p:cNvSpPr/>
            <p:nvPr/>
          </p:nvSpPr>
          <p:spPr bwMode="auto">
            <a:xfrm>
              <a:off x="4399360" y="2340234"/>
              <a:ext cx="1696640" cy="855658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295"/>
            <p:cNvSpPr/>
            <p:nvPr/>
          </p:nvSpPr>
          <p:spPr bwMode="auto">
            <a:xfrm>
              <a:off x="6529388" y="1849752"/>
              <a:ext cx="1114425" cy="1227996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296"/>
            <p:cNvSpPr/>
            <p:nvPr/>
          </p:nvSpPr>
          <p:spPr bwMode="auto">
            <a:xfrm>
              <a:off x="3070622" y="1"/>
              <a:ext cx="1250156" cy="537024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297"/>
            <p:cNvSpPr/>
            <p:nvPr/>
          </p:nvSpPr>
          <p:spPr bwMode="auto">
            <a:xfrm>
              <a:off x="1821656" y="1"/>
              <a:ext cx="1268016" cy="985738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Freeform 298"/>
            <p:cNvSpPr/>
            <p:nvPr/>
          </p:nvSpPr>
          <p:spPr bwMode="auto">
            <a:xfrm>
              <a:off x="3087291" y="985739"/>
              <a:ext cx="1052513" cy="1058535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Freeform 299"/>
            <p:cNvSpPr/>
            <p:nvPr/>
          </p:nvSpPr>
          <p:spPr bwMode="auto">
            <a:xfrm>
              <a:off x="1625204" y="315055"/>
              <a:ext cx="1462088" cy="1325854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300"/>
            <p:cNvSpPr/>
            <p:nvPr/>
          </p:nvSpPr>
          <p:spPr bwMode="auto">
            <a:xfrm>
              <a:off x="2050256" y="985739"/>
              <a:ext cx="1391841" cy="1058535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301"/>
            <p:cNvSpPr/>
            <p:nvPr/>
          </p:nvSpPr>
          <p:spPr bwMode="auto">
            <a:xfrm>
              <a:off x="3070622" y="1"/>
              <a:ext cx="996553" cy="985738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302"/>
            <p:cNvSpPr/>
            <p:nvPr/>
          </p:nvSpPr>
          <p:spPr bwMode="auto">
            <a:xfrm>
              <a:off x="3089672" y="537025"/>
              <a:ext cx="1825228" cy="744674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Freeform 303"/>
            <p:cNvSpPr/>
            <p:nvPr/>
          </p:nvSpPr>
          <p:spPr bwMode="auto">
            <a:xfrm>
              <a:off x="3442097" y="1281699"/>
              <a:ext cx="1656159" cy="762575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304"/>
            <p:cNvSpPr/>
            <p:nvPr/>
          </p:nvSpPr>
          <p:spPr bwMode="auto">
            <a:xfrm>
              <a:off x="3388519" y="2044274"/>
              <a:ext cx="1039416" cy="1307953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305"/>
            <p:cNvSpPr/>
            <p:nvPr/>
          </p:nvSpPr>
          <p:spPr bwMode="auto">
            <a:xfrm>
              <a:off x="3442097" y="1792469"/>
              <a:ext cx="1656159" cy="89384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Freeform 306"/>
            <p:cNvSpPr/>
            <p:nvPr/>
          </p:nvSpPr>
          <p:spPr bwMode="auto">
            <a:xfrm>
              <a:off x="779860" y="1"/>
              <a:ext cx="1347788" cy="952323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307"/>
            <p:cNvSpPr/>
            <p:nvPr/>
          </p:nvSpPr>
          <p:spPr bwMode="auto">
            <a:xfrm>
              <a:off x="0" y="1"/>
              <a:ext cx="779860" cy="952323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308"/>
            <p:cNvSpPr/>
            <p:nvPr/>
          </p:nvSpPr>
          <p:spPr bwMode="auto">
            <a:xfrm>
              <a:off x="350044" y="1"/>
              <a:ext cx="1064419" cy="952323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309"/>
            <p:cNvSpPr/>
            <p:nvPr/>
          </p:nvSpPr>
          <p:spPr bwMode="auto">
            <a:xfrm>
              <a:off x="0" y="650398"/>
              <a:ext cx="825104" cy="1039440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Freeform 310"/>
            <p:cNvSpPr/>
            <p:nvPr/>
          </p:nvSpPr>
          <p:spPr bwMode="auto">
            <a:xfrm>
              <a:off x="0" y="1371204"/>
              <a:ext cx="825104" cy="842532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311"/>
            <p:cNvSpPr/>
            <p:nvPr/>
          </p:nvSpPr>
          <p:spPr bwMode="auto">
            <a:xfrm>
              <a:off x="0" y="1689838"/>
              <a:ext cx="1157288" cy="12840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312"/>
            <p:cNvSpPr/>
            <p:nvPr/>
          </p:nvSpPr>
          <p:spPr bwMode="auto">
            <a:xfrm>
              <a:off x="1157288" y="2654095"/>
              <a:ext cx="894160" cy="838952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313"/>
            <p:cNvSpPr/>
            <p:nvPr/>
          </p:nvSpPr>
          <p:spPr bwMode="auto">
            <a:xfrm>
              <a:off x="2051447" y="2654095"/>
              <a:ext cx="1337072" cy="1138492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314"/>
            <p:cNvSpPr/>
            <p:nvPr/>
          </p:nvSpPr>
          <p:spPr bwMode="auto">
            <a:xfrm>
              <a:off x="2051447" y="2654095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315"/>
            <p:cNvSpPr/>
            <p:nvPr/>
          </p:nvSpPr>
          <p:spPr bwMode="auto">
            <a:xfrm>
              <a:off x="2050256" y="1640909"/>
              <a:ext cx="1391841" cy="1013186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316"/>
            <p:cNvSpPr/>
            <p:nvPr/>
          </p:nvSpPr>
          <p:spPr bwMode="auto">
            <a:xfrm>
              <a:off x="1157288" y="1640909"/>
              <a:ext cx="894160" cy="1037053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317"/>
            <p:cNvSpPr/>
            <p:nvPr/>
          </p:nvSpPr>
          <p:spPr bwMode="auto">
            <a:xfrm>
              <a:off x="825104" y="1640909"/>
              <a:ext cx="1225153" cy="1037053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318"/>
            <p:cNvSpPr/>
            <p:nvPr/>
          </p:nvSpPr>
          <p:spPr bwMode="auto">
            <a:xfrm>
              <a:off x="779860" y="753029"/>
              <a:ext cx="1270397" cy="936809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Freeform 319"/>
            <p:cNvSpPr/>
            <p:nvPr/>
          </p:nvSpPr>
          <p:spPr bwMode="auto">
            <a:xfrm>
              <a:off x="435769" y="2677962"/>
              <a:ext cx="1079897" cy="1441612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320"/>
            <p:cNvSpPr/>
            <p:nvPr/>
          </p:nvSpPr>
          <p:spPr bwMode="auto">
            <a:xfrm>
              <a:off x="0" y="2973923"/>
              <a:ext cx="792956" cy="1145652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321"/>
            <p:cNvSpPr/>
            <p:nvPr/>
          </p:nvSpPr>
          <p:spPr bwMode="auto">
            <a:xfrm>
              <a:off x="0" y="2213735"/>
              <a:ext cx="435769" cy="1143265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322"/>
            <p:cNvSpPr/>
            <p:nvPr/>
          </p:nvSpPr>
          <p:spPr bwMode="auto">
            <a:xfrm>
              <a:off x="0" y="3993075"/>
              <a:ext cx="792956" cy="811503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323"/>
            <p:cNvSpPr/>
            <p:nvPr/>
          </p:nvSpPr>
          <p:spPr bwMode="auto">
            <a:xfrm>
              <a:off x="839391" y="4631538"/>
              <a:ext cx="838200" cy="511963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324"/>
            <p:cNvSpPr/>
            <p:nvPr/>
          </p:nvSpPr>
          <p:spPr bwMode="auto">
            <a:xfrm>
              <a:off x="0" y="4119575"/>
              <a:ext cx="1039416" cy="1023926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325"/>
            <p:cNvSpPr/>
            <p:nvPr/>
          </p:nvSpPr>
          <p:spPr bwMode="auto">
            <a:xfrm>
              <a:off x="1677591" y="4493105"/>
              <a:ext cx="1414463" cy="650396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Freeform 326"/>
            <p:cNvSpPr/>
            <p:nvPr/>
          </p:nvSpPr>
          <p:spPr bwMode="auto">
            <a:xfrm>
              <a:off x="1515666" y="3493047"/>
              <a:ext cx="810815" cy="1650454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Freeform 327"/>
            <p:cNvSpPr/>
            <p:nvPr/>
          </p:nvSpPr>
          <p:spPr bwMode="auto">
            <a:xfrm>
              <a:off x="792956" y="3493047"/>
              <a:ext cx="884635" cy="1650454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328"/>
            <p:cNvSpPr/>
            <p:nvPr/>
          </p:nvSpPr>
          <p:spPr bwMode="auto">
            <a:xfrm>
              <a:off x="2326481" y="3266303"/>
              <a:ext cx="1062038" cy="1226802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329"/>
            <p:cNvSpPr/>
            <p:nvPr/>
          </p:nvSpPr>
          <p:spPr bwMode="auto">
            <a:xfrm>
              <a:off x="2671763" y="4493105"/>
              <a:ext cx="1469231" cy="650396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330"/>
            <p:cNvSpPr/>
            <p:nvPr/>
          </p:nvSpPr>
          <p:spPr bwMode="auto">
            <a:xfrm>
              <a:off x="4005263" y="4268748"/>
              <a:ext cx="1075135" cy="874753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331"/>
            <p:cNvSpPr/>
            <p:nvPr/>
          </p:nvSpPr>
          <p:spPr bwMode="auto">
            <a:xfrm>
              <a:off x="3092054" y="4268748"/>
              <a:ext cx="1048940" cy="874753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Freeform 332"/>
            <p:cNvSpPr/>
            <p:nvPr/>
          </p:nvSpPr>
          <p:spPr bwMode="auto">
            <a:xfrm>
              <a:off x="3388519" y="3266303"/>
              <a:ext cx="1691879" cy="1006025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333"/>
            <p:cNvSpPr/>
            <p:nvPr/>
          </p:nvSpPr>
          <p:spPr bwMode="auto">
            <a:xfrm>
              <a:off x="3092054" y="3266303"/>
              <a:ext cx="913209" cy="1226802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Freeform 334"/>
            <p:cNvSpPr/>
            <p:nvPr/>
          </p:nvSpPr>
          <p:spPr bwMode="auto">
            <a:xfrm>
              <a:off x="2149079" y="3792586"/>
              <a:ext cx="942975" cy="805537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335"/>
            <p:cNvSpPr/>
            <p:nvPr/>
          </p:nvSpPr>
          <p:spPr bwMode="auto">
            <a:xfrm>
              <a:off x="2051447" y="2044274"/>
              <a:ext cx="1390650" cy="1222029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336"/>
            <p:cNvSpPr/>
            <p:nvPr/>
          </p:nvSpPr>
          <p:spPr bwMode="auto">
            <a:xfrm>
              <a:off x="4399360" y="2686317"/>
              <a:ext cx="1696640" cy="665910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337"/>
            <p:cNvSpPr/>
            <p:nvPr/>
          </p:nvSpPr>
          <p:spPr bwMode="auto">
            <a:xfrm>
              <a:off x="1515666" y="2656482"/>
              <a:ext cx="810815" cy="1136105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385"/>
            <p:cNvSpPr/>
            <p:nvPr/>
          </p:nvSpPr>
          <p:spPr bwMode="auto">
            <a:xfrm>
              <a:off x="8440341" y="4349899"/>
              <a:ext cx="700088" cy="79360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413"/>
            <p:cNvSpPr/>
            <p:nvPr/>
          </p:nvSpPr>
          <p:spPr bwMode="auto">
            <a:xfrm>
              <a:off x="2050256" y="985739"/>
              <a:ext cx="1037035" cy="655170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425"/>
            <p:cNvSpPr/>
            <p:nvPr/>
          </p:nvSpPr>
          <p:spPr bwMode="auto">
            <a:xfrm>
              <a:off x="0" y="1"/>
              <a:ext cx="350044" cy="650397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450"/>
            <p:cNvSpPr/>
            <p:nvPr/>
          </p:nvSpPr>
          <p:spPr bwMode="auto">
            <a:xfrm>
              <a:off x="0" y="4804579"/>
              <a:ext cx="839391" cy="338922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93" name="矩形 96"/>
          <p:cNvSpPr/>
          <p:nvPr userDrawn="1"/>
        </p:nvSpPr>
        <p:spPr>
          <a:xfrm>
            <a:off x="-4762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790" y="38329"/>
            <a:ext cx="1583058" cy="5988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24425" y="1140691"/>
            <a:ext cx="8223070" cy="3246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 altLang="zh-CN" sz="2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广德浩网站设计终稿</a:t>
            </a:r>
            <a:endParaRPr lang="en-US" altLang="zh-CN" sz="28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                                 </a:t>
            </a:r>
            <a:endParaRPr lang="en-US" altLang="zh-CN" sz="28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                       —</a:t>
            </a:r>
            <a:r>
              <a:rPr lang="zh-CN" altLang="en-US" sz="16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苏州广德浩建筑工程管理咨询有限公司</a:t>
            </a:r>
            <a:endParaRPr lang="en-US" altLang="zh-CN" sz="16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0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0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2018.10</a:t>
            </a:r>
            <a:endParaRPr lang="zh-CN" altLang="en-US" sz="28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99505" y="110836"/>
            <a:ext cx="618837" cy="25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招聘计划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1483412" y="446142"/>
            <a:ext cx="8914027" cy="6120054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marR="0" lvl="0" indent="-228600" defTabSz="914400" fontAlgn="auto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1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</a:defRPr>
            </a:lvl1pPr>
          </a:lstStyle>
          <a:p>
            <a:pPr marL="285750" indent="-28575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保修工程师（若干）</a:t>
            </a: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工作地点：苏州大市范围、昆山、常熟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任职资格：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1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</a:t>
            </a: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35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周岁以下</a:t>
            </a: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,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大专以上学历；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2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、具备丰富的项目施工管理、房地产企业客户服务及团队管理经验，工作业绩良好；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3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、具备良好的沟通、协调及过程控制能力</a:t>
            </a: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,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灵活应变以及独立处理事务的能力；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4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、具备较强的责任感，抗压能力强，具有相关工程背景的优先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285750" indent="-28575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坐席代表（若干）</a:t>
            </a:r>
            <a:endParaRPr lang="zh-CN" altLang="en-US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工作地点：苏州大市范围、昆山、常熟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任职资格：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1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、一年以上房地产客服或呼叫中心管理工作经验；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2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、文秘、行政管理及相关专业大专以上学历；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3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、熟练使用各种办公自动化设备；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4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、工作热情积极、细致耐心，具有良好的沟通能力、协调能力，性格开朗，相貌端正，待人热诚；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5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、熟练使用相关办公软件。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99505" y="110836"/>
            <a:ext cx="618837" cy="25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招聘计划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1483412" y="446142"/>
            <a:ext cx="8914027" cy="6120054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marR="0" lvl="0" indent="-228600" defTabSz="914400" fontAlgn="auto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1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</a:defRPr>
            </a:lvl1pPr>
          </a:lstStyle>
          <a:p>
            <a:pPr marL="285750" indent="-28575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保修信息员（若干）</a:t>
            </a:r>
            <a:endParaRPr lang="zh-CN" altLang="en-US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工作地点：苏州大市范围、昆山、常熟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任职资格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1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、文秘、行政管理及相关专业大专以上学历，优秀应届毕业即可；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2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、熟练使用各种办公软件；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3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、工作积极主动、细致耐心，具有良好的沟通协调能力，性格开朗，待人热诚，团队意识强。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285750" indent="-28575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保修实习生（若干）</a:t>
            </a:r>
            <a:endParaRPr lang="zh-CN" altLang="en-US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工作地点：苏州大市范围、昆山、常熟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职位要求： 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1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、大专以上学历，工程类相关专业，有意愿从事客户服务方向的工作；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2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、具备良好的沟通、协调、过程控制能力</a:t>
            </a: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,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灵活应变以及独立处理事务的能力；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3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、具备较强的责任感，抗压能力，具有相关工程背景的优先；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4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、每周至少</a:t>
            </a:r>
            <a:r>
              <a:rPr lang="en-US" altLang="zh-CN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4</a:t>
            </a:r>
            <a:r>
              <a:rPr lang="zh-CN" altLang="en-US" sz="1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天以上的实习时间。</a:t>
            </a:r>
            <a:endParaRPr lang="zh-CN" altLang="en-US" sz="12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99505" y="110836"/>
            <a:ext cx="618837" cy="25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联系我们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1483412" y="446142"/>
            <a:ext cx="8914027" cy="6120054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marR="0" lvl="0" indent="-228600" defTabSz="914400" fontAlgn="auto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1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</a:defRPr>
            </a:lvl1pPr>
          </a:lstStyle>
          <a:p>
            <a:pPr marL="285750" indent="-28575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简历请投递：</a:t>
            </a: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zhaopin@njhaozhu.com</a:t>
            </a: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285750" indent="-285750">
              <a:lnSpc>
                <a:spcPts val="35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咨询电话：</a:t>
            </a: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ts val="3500"/>
              </a:lnSpc>
              <a:buNone/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0512-68639907</a:t>
            </a: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285750" indent="-285750">
              <a:lnSpc>
                <a:spcPts val="35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微信公众号：</a:t>
            </a: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ts val="3500"/>
              </a:lnSpc>
              <a:buNone/>
              <a:defRPr/>
            </a:pP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</p:txBody>
      </p:sp>
      <p:pic>
        <p:nvPicPr>
          <p:cNvPr id="4" name="图片 3" descr="公众号二维码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70" y="2868676"/>
            <a:ext cx="23336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7162953" y="1956438"/>
            <a:ext cx="435471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spc="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美好，交给我就好！</a:t>
            </a:r>
            <a:endParaRPr lang="zh-CN" altLang="en-US" sz="2800" b="1" spc="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98" y="3207771"/>
            <a:ext cx="3390476" cy="1282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 txBox="1"/>
          <p:nvPr/>
        </p:nvSpPr>
        <p:spPr>
          <a:xfrm>
            <a:off x="1586729" y="366345"/>
            <a:ext cx="3577039" cy="564557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marR="0" lvl="0" indent="-228600" defTabSz="914400" fontAlgn="auto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1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</a:defRPr>
            </a:lvl1pPr>
          </a:lstStyle>
          <a:p>
            <a:pPr marL="285750" indent="-285750">
              <a:lnSpc>
                <a:spcPts val="4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广德浩公司简介                                      </a:t>
            </a:r>
            <a:endParaRPr lang="en-US" altLang="zh-CN" sz="2000" i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marL="285750" indent="-285750">
              <a:lnSpc>
                <a:spcPts val="4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企业文化</a:t>
            </a:r>
            <a:endParaRPr lang="en-US" altLang="zh-CN" sz="20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marL="285750" indent="-285750">
              <a:lnSpc>
                <a:spcPts val="4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新闻中心</a:t>
            </a:r>
            <a:endParaRPr lang="en-US" altLang="zh-CN" sz="20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marL="285750" indent="-285750">
              <a:lnSpc>
                <a:spcPts val="4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我们的服务</a:t>
            </a:r>
            <a:endParaRPr lang="en-US" altLang="zh-CN" sz="20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marL="285750" indent="-285750">
              <a:lnSpc>
                <a:spcPts val="4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核心竞争力</a:t>
            </a:r>
            <a:endParaRPr lang="en-US" altLang="zh-CN" sz="20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285750" indent="-285750">
              <a:lnSpc>
                <a:spcPts val="4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合作伙伴</a:t>
            </a:r>
            <a:endParaRPr lang="en-US" altLang="zh-CN" sz="20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285750" indent="-285750">
              <a:lnSpc>
                <a:spcPts val="4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招聘计划</a:t>
            </a:r>
            <a:endParaRPr lang="en-US" altLang="zh-CN" sz="20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285750" indent="-285750">
              <a:lnSpc>
                <a:spcPts val="4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联系我们</a:t>
            </a:r>
            <a:endParaRPr lang="en-US" altLang="zh-CN" sz="20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285750" indent="-285750">
              <a:lnSpc>
                <a:spcPts val="4000"/>
              </a:lnSpc>
            </a:pPr>
            <a:endParaRPr lang="zh-CN" altLang="en-US" sz="2000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9505" y="110836"/>
            <a:ext cx="618837" cy="205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目录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09" y="2547863"/>
            <a:ext cx="3390476" cy="1282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 txBox="1"/>
          <p:nvPr/>
        </p:nvSpPr>
        <p:spPr>
          <a:xfrm>
            <a:off x="1614720" y="650891"/>
            <a:ext cx="9346505" cy="1736709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marR="0" lvl="0" indent="-228600" defTabSz="914400" fontAlgn="auto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1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</a:defRPr>
            </a:lvl1pPr>
          </a:lstStyle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    广德浩建筑工程管理咨询有限公司成立于</a:t>
            </a:r>
            <a:r>
              <a:rPr lang="en-US" altLang="zh-CN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2014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年</a:t>
            </a:r>
            <a:r>
              <a:rPr lang="en-US" altLang="zh-CN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月，公司主要承接工业与民用建筑项目售后服务、工业设备安装工程、园林工程、室内外装饰装潢工程、市政工程的建设监理、工程技术和造价咨询、房地产交付验收、建设工程项目管理保修等业务。</a:t>
            </a:r>
            <a:endParaRPr lang="en-US" altLang="zh-CN" dirty="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9505" y="110836"/>
            <a:ext cx="618837" cy="205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公司简介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 txBox="1"/>
          <p:nvPr/>
        </p:nvSpPr>
        <p:spPr>
          <a:xfrm>
            <a:off x="1614720" y="650891"/>
            <a:ext cx="9346505" cy="1736709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marR="0" lvl="0" indent="-228600" defTabSz="914400" fontAlgn="auto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1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</a:defRPr>
            </a:lvl1pPr>
          </a:lstStyle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    </a:t>
            </a:r>
            <a:r>
              <a:rPr lang="zh-CN" altLang="en-US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+mn-lt"/>
              </a:rPr>
              <a:t>广德浩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遵循“守法、诚信、公正、科学”的职业准则，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秉承人文精神，遵循市场原则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+mn-lt"/>
              </a:rPr>
              <a:t>以客户为中心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让用户满意为</a:t>
            </a:r>
            <a:r>
              <a:rPr lang="zh-CN" altLang="en-US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+mn-lt"/>
              </a:rPr>
              <a:t>企业理念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，根据需求开发</a:t>
            </a:r>
            <a:r>
              <a:rPr lang="zh-CN" altLang="en-US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+mn-lt"/>
              </a:rPr>
              <a:t>多元化业务模式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，培养与之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相匹配的具备专业能力的人才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。以万科标准为准绳、客户服务为导向，提高客户满意度及企业竞争力。</a:t>
            </a:r>
            <a:endParaRPr lang="en-US" altLang="zh-CN" dirty="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9505" y="110836"/>
            <a:ext cx="618837" cy="205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企业文化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9"/>
          <p:cNvGrpSpPr/>
          <p:nvPr/>
        </p:nvGrpSpPr>
        <p:grpSpPr>
          <a:xfrm>
            <a:off x="4125064" y="2766330"/>
            <a:ext cx="6580113" cy="1847450"/>
            <a:chOff x="4381112" y="5184568"/>
            <a:chExt cx="6580113" cy="1847450"/>
          </a:xfrm>
        </p:grpSpPr>
        <p:grpSp>
          <p:nvGrpSpPr>
            <p:cNvPr id="3" name="组合 20"/>
            <p:cNvGrpSpPr/>
            <p:nvPr/>
          </p:nvGrpSpPr>
          <p:grpSpPr>
            <a:xfrm>
              <a:off x="4381112" y="5184568"/>
              <a:ext cx="6580113" cy="1745850"/>
              <a:chOff x="4381112" y="5727403"/>
              <a:chExt cx="6580113" cy="1554528"/>
            </a:xfrm>
          </p:grpSpPr>
          <p:cxnSp>
            <p:nvCxnSpPr>
              <p:cNvPr id="25" name="直接箭头连接符 24"/>
              <p:cNvCxnSpPr/>
              <p:nvPr/>
            </p:nvCxnSpPr>
            <p:spPr>
              <a:xfrm>
                <a:off x="4955900" y="5834475"/>
                <a:ext cx="6005325" cy="1652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6" name="椭圆 25"/>
              <p:cNvSpPr/>
              <p:nvPr/>
            </p:nvSpPr>
            <p:spPr>
              <a:xfrm>
                <a:off x="5056336" y="5745034"/>
                <a:ext cx="123866" cy="208344"/>
              </a:xfrm>
              <a:prstGeom prst="ellipse">
                <a:avLst/>
              </a:prstGeom>
              <a:solidFill>
                <a:srgbClr val="FB5E6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0112654" y="5746827"/>
                <a:ext cx="123866" cy="208344"/>
              </a:xfrm>
              <a:prstGeom prst="ellipse">
                <a:avLst/>
              </a:prstGeom>
              <a:solidFill>
                <a:srgbClr val="FB5E6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144742" y="5740063"/>
                <a:ext cx="123866" cy="208344"/>
              </a:xfrm>
              <a:prstGeom prst="ellipse">
                <a:avLst/>
              </a:prstGeom>
              <a:solidFill>
                <a:srgbClr val="FB5E6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6569934" y="5727403"/>
                <a:ext cx="123866" cy="208344"/>
              </a:xfrm>
              <a:prstGeom prst="ellipse">
                <a:avLst/>
              </a:prstGeom>
              <a:solidFill>
                <a:srgbClr val="FB5E6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4381112" y="6061602"/>
                <a:ext cx="1377428" cy="122032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itchFamily="49" charset="-122"/>
                    <a:ea typeface="楷体" pitchFamily="49" charset="-122"/>
                    <a:cs typeface="+mn-ea"/>
                    <a:sym typeface="+mn-lt"/>
                  </a:rPr>
                  <a:t>2014</a:t>
                </a: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itchFamily="49" charset="-122"/>
                    <a:ea typeface="楷体" pitchFamily="49" charset="-122"/>
                    <a:cs typeface="+mn-ea"/>
                    <a:sym typeface="+mn-lt"/>
                  </a:rPr>
                  <a:t>年</a:t>
                </a:r>
                <a:endPara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endParaRPr>
              </a:p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  <a:cs typeface="+mn-ea"/>
                    <a:sym typeface="+mn-lt"/>
                  </a:rPr>
                  <a:t>广德浩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itchFamily="49" charset="-122"/>
                    <a:ea typeface="楷体" pitchFamily="49" charset="-122"/>
                    <a:cs typeface="+mn-ea"/>
                    <a:sym typeface="+mn-lt"/>
                  </a:rPr>
                  <a:t>苏州公司成立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endParaRPr>
              </a:p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itchFamily="49" charset="-122"/>
                    <a:ea typeface="楷体" pitchFamily="49" charset="-122"/>
                    <a:cs typeface="+mn-ea"/>
                    <a:sym typeface="+mn-lt"/>
                  </a:rPr>
                  <a:t>与万科苏南、南通建立合作关系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endParaRPr>
              </a:p>
              <a:p>
                <a:pPr marL="0" marR="0" lvl="0" indent="0" algn="ctr" defTabSz="9137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5961740" y="5557168"/>
              <a:ext cx="1290320" cy="133261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2015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年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广德浩扬州公司成立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与万科扬州建立合作关系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565101" y="5542398"/>
              <a:ext cx="1302399" cy="13677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2016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年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广德浩宁波公司成立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与万科宁波、温州建立合作关系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22201" y="5542398"/>
              <a:ext cx="1326499" cy="14896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2018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年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广德浩杭州、南京公司成立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itchFamily="49" charset="-122"/>
                  <a:ea typeface="楷体" pitchFamily="49" charset="-122"/>
                  <a:cs typeface="+mn-ea"/>
                  <a:sym typeface="+mn-lt"/>
                </a:rPr>
                <a:t>与万科杭州、南京建立合作关系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endParaRPr>
            </a:p>
            <a:p>
              <a:pPr marL="0" marR="0" lvl="0" indent="0" algn="ctr" defTabSz="9137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965682" y="1957641"/>
            <a:ext cx="2284271" cy="520861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发展历程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9505" y="110836"/>
            <a:ext cx="618837" cy="205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新闻中心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0513" y="841005"/>
            <a:ext cx="9408160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GDH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母公司为南京浩竹企业管理有限公司。自</a:t>
            </a:r>
            <a:r>
              <a:rPr lang="en-US" altLang="zh-CN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2006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年成立至今，与万科上海区域</a:t>
            </a:r>
            <a:r>
              <a:rPr lang="en-US" altLang="zh-CN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+mn-lt"/>
              </a:rPr>
              <a:t>个城市公司，在工程、客服、营销、人力等多个专业进行业务合作。</a:t>
            </a:r>
            <a:endParaRPr lang="en-US" altLang="zh-CN" dirty="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rot="10800000">
            <a:off x="1980993" y="2876939"/>
            <a:ext cx="3048000" cy="10160"/>
          </a:xfrm>
          <a:prstGeom prst="line">
            <a:avLst/>
          </a:prstGeom>
          <a:noFill/>
          <a:ln w="25400" cap="flat" cmpd="sng" algn="ctr">
            <a:solidFill>
              <a:srgbClr val="002060"/>
            </a:solidFill>
            <a:prstDash val="sysDash"/>
            <a:miter lim="800000"/>
            <a:tailEnd type="none"/>
          </a:ln>
          <a:effectLst/>
        </p:spPr>
      </p:cxnSp>
      <p:sp>
        <p:nvSpPr>
          <p:cNvPr id="36" name="椭圆 35"/>
          <p:cNvSpPr/>
          <p:nvPr/>
        </p:nvSpPr>
        <p:spPr>
          <a:xfrm>
            <a:off x="2701189" y="2766330"/>
            <a:ext cx="123866" cy="233986"/>
          </a:xfrm>
          <a:prstGeom prst="ellipse">
            <a:avLst/>
          </a:prstGeom>
          <a:solidFill>
            <a:srgbClr val="FB5E6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726282" y="3124160"/>
            <a:ext cx="2195582" cy="156753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rPr>
              <a:t>2006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rPr>
              <a:t>年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n-ea"/>
              <a:sym typeface="+mn-lt"/>
            </a:endParaRPr>
          </a:p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rPr>
              <a:t>南京浩竹成立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n-ea"/>
              <a:sym typeface="+mn-lt"/>
            </a:endParaRPr>
          </a:p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ea"/>
                <a:sym typeface="+mn-lt"/>
              </a:rPr>
              <a:t>与万科南京、苏南、无锡、合肥、杭州、宁波、温州、徐州、南通、扬州、上海建立招聘外包等人力合作关系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n-ea"/>
              <a:sym typeface="+mn-lt"/>
            </a:endParaRPr>
          </a:p>
          <a:p>
            <a:pPr marL="0" marR="0" lvl="0" indent="0" algn="ctr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99505" y="79662"/>
            <a:ext cx="642887" cy="3859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项目情况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94214" y="290512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961831" y="4662721"/>
            <a:ext cx="643812" cy="121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楷体" pitchFamily="49" charset="-122"/>
                <a:ea typeface="楷体" pitchFamily="49" charset="-122"/>
              </a:rPr>
              <a:t>过保项目</a:t>
            </a:r>
            <a:endParaRPr lang="zh-CN" altLang="en-US" sz="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55414" y="4422847"/>
            <a:ext cx="643812" cy="121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楷体" pitchFamily="49" charset="-122"/>
                <a:ea typeface="楷体" pitchFamily="49" charset="-122"/>
              </a:rPr>
              <a:t>滚动开发</a:t>
            </a:r>
            <a:endParaRPr lang="zh-CN" altLang="en-US" sz="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39464" y="4172872"/>
            <a:ext cx="643812" cy="121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楷体" pitchFamily="49" charset="-122"/>
                <a:ea typeface="楷体" pitchFamily="49" charset="-122"/>
              </a:rPr>
              <a:t>代管项目</a:t>
            </a:r>
            <a:endParaRPr lang="zh-CN" altLang="en-US" sz="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348788" y="2765497"/>
            <a:ext cx="671804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itchFamily="49" charset="-122"/>
                <a:ea typeface="楷体" pitchFamily="49" charset="-122"/>
              </a:rPr>
              <a:t>宜兴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199483" y="697600"/>
            <a:ext cx="920622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itchFamily="49" charset="-122"/>
                <a:ea typeface="楷体" pitchFamily="49" charset="-122"/>
              </a:rPr>
              <a:t>张家港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897656" y="1975894"/>
            <a:ext cx="671804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itchFamily="49" charset="-122"/>
                <a:ea typeface="楷体" pitchFamily="49" charset="-122"/>
              </a:rPr>
              <a:t>太仓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684676" y="1733298"/>
            <a:ext cx="671804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itchFamily="49" charset="-122"/>
                <a:ea typeface="楷体" pitchFamily="49" charset="-122"/>
              </a:rPr>
              <a:t>常熟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078186" y="4084612"/>
            <a:ext cx="671804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itchFamily="49" charset="-122"/>
                <a:ea typeface="楷体" pitchFamily="49" charset="-122"/>
              </a:rPr>
              <a:t>吴江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319158" y="2824979"/>
            <a:ext cx="671804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itchFamily="49" charset="-122"/>
                <a:ea typeface="楷体" pitchFamily="49" charset="-122"/>
              </a:rPr>
              <a:t>昆山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677939" y="3004789"/>
            <a:ext cx="873967" cy="28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itchFamily="49" charset="-122"/>
                <a:ea typeface="楷体" pitchFamily="49" charset="-122"/>
              </a:rPr>
              <a:t>姑苏区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94214" y="5527964"/>
            <a:ext cx="9227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楷体" pitchFamily="49" charset="-122"/>
                <a:ea typeface="楷体" pitchFamily="49" charset="-122"/>
              </a:rPr>
              <a:t>19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年滚动开放项目共计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</a:rPr>
              <a:t>17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个，较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</a:rPr>
              <a:t>18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年新增公园大湖、大象山舍、海上传奇、及第阁、大家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个；</a:t>
            </a:r>
            <a:endParaRPr lang="en-US" altLang="zh-CN" sz="1600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老项目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个，代管项目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个</a:t>
            </a:r>
            <a:endParaRPr lang="zh-CN" altLang="en-US" sz="1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1619250" y="4657725"/>
            <a:ext cx="323850" cy="12382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628775" y="4419600"/>
            <a:ext cx="323850" cy="1238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628775" y="4171950"/>
            <a:ext cx="323850" cy="12382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43348" y="2895599"/>
            <a:ext cx="438151" cy="1047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龙背山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7248523" y="1543049"/>
            <a:ext cx="438151" cy="1047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公望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6486523" y="3533774"/>
            <a:ext cx="438151" cy="1047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樾碧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6505573" y="3848099"/>
            <a:ext cx="438151" cy="1047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公园里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6924673" y="3152774"/>
            <a:ext cx="438151" cy="1047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本岸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6219823" y="3257549"/>
            <a:ext cx="438151" cy="1047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金品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6496048" y="3047999"/>
            <a:ext cx="438151" cy="1047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长风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5800723" y="2907241"/>
            <a:ext cx="571501" cy="12170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大象山舍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5800723" y="3267074"/>
            <a:ext cx="438151" cy="1047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万科城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7305675" y="3505200"/>
            <a:ext cx="514350" cy="1238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海上传奇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7277100" y="2619375"/>
            <a:ext cx="514350" cy="1238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公园大道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5572123" y="3829049"/>
            <a:ext cx="533401" cy="1096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公园大湖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7219948" y="2476499"/>
            <a:ext cx="438151" cy="1047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初见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6934198" y="1390649"/>
            <a:ext cx="438151" cy="1047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及第阁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6724650" y="2667000"/>
            <a:ext cx="514350" cy="12382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玲珑东区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5572123" y="2782354"/>
            <a:ext cx="438151" cy="1047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新都会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6696073" y="2533649"/>
            <a:ext cx="438151" cy="1047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大家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6724650" y="3257550"/>
            <a:ext cx="514350" cy="1238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湖西玲珑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6172200" y="2514600"/>
            <a:ext cx="514350" cy="1238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北宸之光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5962650" y="2695575"/>
            <a:ext cx="514350" cy="12382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金色里程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6248400" y="2800350"/>
            <a:ext cx="514350" cy="1238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金域平江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6686548" y="2838449"/>
            <a:ext cx="438151" cy="1047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玲珑湾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7143750" y="2800350"/>
            <a:ext cx="514350" cy="1238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印象花园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6572248" y="3152774"/>
            <a:ext cx="438151" cy="1047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苏国际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5629255" y="3003545"/>
            <a:ext cx="438151" cy="1047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遇见山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7640164" y="3070439"/>
            <a:ext cx="514350" cy="1238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>
                <a:latin typeface="楷体" pitchFamily="49" charset="-122"/>
                <a:ea typeface="楷体" pitchFamily="49" charset="-122"/>
              </a:rPr>
              <a:t>魅力花园</a:t>
            </a:r>
            <a:endParaRPr lang="zh-CN" altLang="en-US" sz="6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99505" y="110836"/>
            <a:ext cx="618837" cy="25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我们的服务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1483412" y="446142"/>
            <a:ext cx="8914027" cy="6120054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marR="0" lvl="0" indent="-228600" defTabSz="914400" fontAlgn="auto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1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</a:defRPr>
            </a:lvl1pPr>
          </a:lstStyle>
          <a:p>
            <a:pPr marL="285750" indent="-28575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基础业务</a:t>
            </a: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、项目售后服务（包含承接代管项目）</a:t>
            </a:r>
            <a:endParaRPr lang="en-US" altLang="zh-CN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具体内容：甲方委托的各项目基本售后服务业务</a:t>
            </a:r>
            <a:endParaRPr lang="en-US" altLang="zh-CN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包含房屋、公区保修业务；客户沟通及投诉处理；合同约定的各项客户活动</a:t>
            </a: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)</a:t>
            </a:r>
            <a:endParaRPr lang="en-US" altLang="zh-CN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、呼叫中心</a:t>
            </a:r>
            <a:endParaRPr lang="en-US" altLang="zh-CN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具体内容包含：</a:t>
            </a: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400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客服热线接听、签约及维修回访、微信客服、短信发送，核对及变更业主信息。</a:t>
            </a:r>
            <a:endParaRPr lang="en-US" altLang="zh-CN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285750" indent="-285750">
              <a:lnSpc>
                <a:spcPts val="35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增值业务</a:t>
            </a: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ts val="3500"/>
              </a:lnSpc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、开放交付</a:t>
            </a:r>
            <a:endParaRPr lang="en-US" altLang="zh-CN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ts val="3500"/>
              </a:lnSpc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、模拟验收</a:t>
            </a:r>
            <a:endParaRPr lang="en-US" altLang="zh-CN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lvl="0" indent="0">
              <a:lnSpc>
                <a:spcPts val="3500"/>
              </a:lnSpc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、产证代办</a:t>
            </a:r>
            <a:endParaRPr lang="en-US" altLang="zh-CN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99505" y="110835"/>
            <a:ext cx="618837" cy="2570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核心竞争力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1080" y="845257"/>
            <a:ext cx="1040384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28724" y="4590097"/>
            <a:ext cx="9001125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有助于甲方企业的管理聚焦</a:t>
            </a:r>
            <a:endParaRPr lang="en-US" altLang="zh-CN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有助于提升甲方企业的品牌影响力</a:t>
            </a:r>
            <a:endParaRPr lang="en-US" altLang="zh-CN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有助于提升业主的满意度、亲密度、忠诚度</a:t>
            </a:r>
            <a:endParaRPr lang="en-US" altLang="zh-CN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19199" y="760616"/>
            <a:ext cx="9020175" cy="30008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广德浩售后服务总包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依托于母公司浩竹的招聘能力，广德浩有能力挑到符合万科标准的服务型人才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完善的培训体系，提升员工的专业能力及服务意识</a:t>
            </a:r>
            <a:endParaRPr lang="en-US" altLang="zh-CN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灵活有效的激励机制，根据业绩来决定收入，从根本上调动员工工作积极性</a:t>
            </a:r>
            <a:endParaRPr lang="en-US" altLang="zh-CN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健全的管理制度，为提高人工效能提供坚实的保障</a:t>
            </a:r>
            <a:endParaRPr lang="en-US" altLang="zh-CN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优秀而稳定的团队为甲方企业及业主提供优质的服务</a:t>
            </a:r>
            <a:endParaRPr lang="en-US" altLang="zh-CN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2506981" y="3867150"/>
            <a:ext cx="502919" cy="586680"/>
          </a:xfrm>
          <a:prstGeom prst="downArrow">
            <a:avLst/>
          </a:prstGeom>
          <a:ln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ln>
                <a:solidFill>
                  <a:srgbClr val="C00000"/>
                </a:solidFill>
              </a:ln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99505" y="110836"/>
            <a:ext cx="618837" cy="25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合作伙伴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1483412" y="446142"/>
            <a:ext cx="8914027" cy="6120054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228600" marR="0" lvl="0" indent="-228600" defTabSz="914400" fontAlgn="auto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1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</a:defRPr>
            </a:lvl1pPr>
          </a:lstStyle>
          <a:p>
            <a:pPr marL="285750" indent="-28575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万科集团</a:t>
            </a:r>
            <a:r>
              <a:rPr lang="en-US" altLang="zh-CN" sz="1600" b="1" dirty="0" err="1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+mn-lt"/>
              </a:rPr>
              <a:t>vanke</a:t>
            </a:r>
            <a:endParaRPr lang="en-US" altLang="zh-CN" sz="16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 公司目前主要负责苏南万科各项目日常保修业务、呼叫中心、模拟验收、开放交付、产证办理等业务以及客户满意度的维护。</a:t>
            </a:r>
            <a:endParaRPr lang="zh-CN" altLang="en-US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    苏州万科房地产有限公司，于</a:t>
            </a: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2006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年</a:t>
            </a: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7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月正式成立，</a:t>
            </a: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2008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年</a:t>
            </a:r>
            <a:r>
              <a:rPr lang="en-US" altLang="zh-CN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+mn-lt"/>
              </a:rPr>
              <a:t>月公司更名为江苏苏南万科房地产有限公司，公司旨在整合资源，深耕苏南，全面实现“成为卓越的城市服务配套商”的企业愿景，并以区域发展为核动力，辐射周边地区，更好地为消费者提供引领性产品，同时将“赞美生命、共筑城市”的人居理想传承致远。万科目前在苏南地区拥有众多项目，覆盖苏州大市、昆山、常熟等区域，为全生命周期客户提供不同类型产品。</a:t>
            </a:r>
            <a:endParaRPr lang="en-US" altLang="zh-CN" sz="1600" dirty="0">
              <a:solidFill>
                <a:schemeClr val="tx1"/>
              </a:solidFill>
              <a:latin typeface="楷体" pitchFamily="49" charset="-122"/>
              <a:ea typeface="楷体" pitchFamily="49" charset="-122"/>
              <a:sym typeface="+mn-lt"/>
            </a:endParaRPr>
          </a:p>
        </p:txBody>
      </p:sp>
      <p:pic>
        <p:nvPicPr>
          <p:cNvPr id="4" name="图片 3" descr="微信图片_2018092013374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87" y="4060274"/>
            <a:ext cx="2152650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微信图片_2018092013374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52" y="4725927"/>
            <a:ext cx="2055581" cy="153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微信图片_2018092013374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13" y="4955500"/>
            <a:ext cx="2046445" cy="153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微信图片_2018092013374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691" y="3429000"/>
            <a:ext cx="1918024" cy="143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微信图片_2018092013374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24" y="4955500"/>
            <a:ext cx="2053289" cy="153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2082</Words>
  <Application>WPS Presentation</Application>
  <PresentationFormat>宽屏</PresentationFormat>
  <Paragraphs>216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微软雅黑</vt:lpstr>
      <vt:lpstr>SimSun</vt:lpstr>
      <vt:lpstr>方正细圆简体</vt:lpstr>
      <vt:lpstr>楷体</vt:lpstr>
      <vt:lpstr>等线</vt:lpstr>
      <vt:lpstr>PingFang SC</vt:lpstr>
      <vt:lpstr>Heiti SC</vt:lpstr>
      <vt:lpstr>Kaiti SC</vt:lpstr>
      <vt:lpstr/>
      <vt:lpstr>Arial Unicode MS</vt:lpstr>
      <vt:lpstr>等线 Light</vt:lpstr>
      <vt:lpstr>Songti SC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依赫 黄</dc:creator>
  <cp:lastModifiedBy>william</cp:lastModifiedBy>
  <cp:revision>29</cp:revision>
  <dcterms:created xsi:type="dcterms:W3CDTF">2018-10-19T03:17:50Z</dcterms:created>
  <dcterms:modified xsi:type="dcterms:W3CDTF">2018-10-19T03:17:50Z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1033-1.2.5.490</vt:lpwstr>
  </property>
</Properties>
</file>